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0" r:id="rId2"/>
    <p:sldId id="271" r:id="rId3"/>
    <p:sldId id="262" r:id="rId4"/>
    <p:sldId id="292" r:id="rId5"/>
    <p:sldId id="291" r:id="rId6"/>
    <p:sldId id="268" r:id="rId7"/>
    <p:sldId id="257"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AE"/>
    <a:srgbClr val="26B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5" autoAdjust="0"/>
    <p:restoredTop sz="94660"/>
  </p:normalViewPr>
  <p:slideViewPr>
    <p:cSldViewPr snapToGrid="0">
      <p:cViewPr varScale="1">
        <p:scale>
          <a:sx n="115" d="100"/>
          <a:sy n="115" d="100"/>
        </p:scale>
        <p:origin x="2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9DCDB-8A98-496F-B618-64A216C9752B}" type="datetimeFigureOut">
              <a:rPr lang="sr-Latn-RS" smtClean="0"/>
              <a:t>12.9.2023.</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7C234-0B53-4BAD-AA0D-C6628089914A}" type="slidenum">
              <a:rPr lang="sr-Latn-RS" smtClean="0"/>
              <a:t>‹#›</a:t>
            </a:fld>
            <a:endParaRPr lang="sr-Latn-RS"/>
          </a:p>
        </p:txBody>
      </p:sp>
    </p:spTree>
    <p:extLst>
      <p:ext uri="{BB962C8B-B14F-4D97-AF65-F5344CB8AC3E}">
        <p14:creationId xmlns:p14="http://schemas.microsoft.com/office/powerpoint/2010/main" val="81282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hyperlink" Target="http://www.stat.gov.rs/" TargetMode="External"/><Relationship Id="rId5" Type="http://schemas.openxmlformats.org/officeDocument/2006/relationships/image" Target="../media/image9.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tat.gov.rs/" TargetMode="External"/><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hyperlink" Target="http://www.stat.gov.rs/" TargetMode="Externa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FB1D5-8A98-4F36-817A-D657CF417B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39131" y="396680"/>
            <a:ext cx="4542937" cy="520619"/>
          </a:xfrm>
          <a:prstGeom prst="rect">
            <a:avLst/>
          </a:prstGeom>
        </p:spPr>
      </p:pic>
      <p:pic>
        <p:nvPicPr>
          <p:cNvPr id="22" name="Graphic 21">
            <a:extLst>
              <a:ext uri="{FF2B5EF4-FFF2-40B4-BE49-F238E27FC236}">
                <a16:creationId xmlns:a16="http://schemas.microsoft.com/office/drawing/2014/main" id="{F74733DE-2265-4377-BECC-B143423E0D7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57287" y="1105505"/>
            <a:ext cx="9877425" cy="38100"/>
          </a:xfrm>
          <a:prstGeom prst="rect">
            <a:avLst/>
          </a:prstGeom>
        </p:spPr>
      </p:pic>
      <p:sp>
        <p:nvSpPr>
          <p:cNvPr id="2" name="Title 1">
            <a:extLst>
              <a:ext uri="{FF2B5EF4-FFF2-40B4-BE49-F238E27FC236}">
                <a16:creationId xmlns:a16="http://schemas.microsoft.com/office/drawing/2014/main" id="{96EDCC94-BEEE-496C-8991-C012057C25E1}"/>
              </a:ext>
            </a:extLst>
          </p:cNvPr>
          <p:cNvSpPr>
            <a:spLocks noGrp="1"/>
          </p:cNvSpPr>
          <p:nvPr>
            <p:ph type="ctrTitle" hasCustomPrompt="1"/>
          </p:nvPr>
        </p:nvSpPr>
        <p:spPr>
          <a:xfrm>
            <a:off x="1524000" y="1523339"/>
            <a:ext cx="9144000" cy="948847"/>
          </a:xfrm>
        </p:spPr>
        <p:txBody>
          <a:bodyPr anchor="b">
            <a:normAutofit/>
          </a:bodyPr>
          <a:lstStyle>
            <a:lvl1pPr algn="l">
              <a:defRPr sz="4800">
                <a:solidFill>
                  <a:schemeClr val="tx1"/>
                </a:solidFill>
                <a:latin typeface="Arial Black" panose="020B0A04020102020204" pitchFamily="34" charset="0"/>
              </a:defRPr>
            </a:lvl1pPr>
          </a:lstStyle>
          <a:p>
            <a:r>
              <a:rPr lang="sr-Latn-RS" dirty="0"/>
              <a:t>Tema</a:t>
            </a:r>
          </a:p>
        </p:txBody>
      </p:sp>
      <p:sp>
        <p:nvSpPr>
          <p:cNvPr id="3" name="Subtitle 2">
            <a:extLst>
              <a:ext uri="{FF2B5EF4-FFF2-40B4-BE49-F238E27FC236}">
                <a16:creationId xmlns:a16="http://schemas.microsoft.com/office/drawing/2014/main" id="{D233D13C-436D-4D4C-92A7-EA962B7A1F2B}"/>
              </a:ext>
            </a:extLst>
          </p:cNvPr>
          <p:cNvSpPr>
            <a:spLocks noGrp="1"/>
          </p:cNvSpPr>
          <p:nvPr>
            <p:ph type="subTitle" idx="1" hasCustomPrompt="1"/>
          </p:nvPr>
        </p:nvSpPr>
        <p:spPr>
          <a:xfrm>
            <a:off x="1524000" y="2609970"/>
            <a:ext cx="9144000" cy="853477"/>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Tekst</a:t>
            </a:r>
            <a:endParaRPr lang="sr-Latn-RS" dirty="0"/>
          </a:p>
        </p:txBody>
      </p:sp>
      <p:sp>
        <p:nvSpPr>
          <p:cNvPr id="30" name="Date Placeholder 29">
            <a:extLst>
              <a:ext uri="{FF2B5EF4-FFF2-40B4-BE49-F238E27FC236}">
                <a16:creationId xmlns:a16="http://schemas.microsoft.com/office/drawing/2014/main" id="{EE71188F-B88F-4258-B6E8-C716EAEB74FA}"/>
              </a:ext>
            </a:extLst>
          </p:cNvPr>
          <p:cNvSpPr>
            <a:spLocks noGrp="1"/>
          </p:cNvSpPr>
          <p:nvPr>
            <p:ph type="dt" sz="half" idx="14"/>
          </p:nvPr>
        </p:nvSpPr>
        <p:spPr/>
        <p:txBody>
          <a:bodyPr/>
          <a:lstStyle/>
          <a:p>
            <a:fld id="{ED07FD5F-9C7C-4744-81C0-56692013BEAD}" type="datetimeFigureOut">
              <a:rPr lang="sr-Latn-RS" smtClean="0"/>
              <a:t>12.9.2023.</a:t>
            </a:fld>
            <a:endParaRPr lang="sr-Latn-RS"/>
          </a:p>
        </p:txBody>
      </p:sp>
      <p:sp>
        <p:nvSpPr>
          <p:cNvPr id="31" name="Footer Placeholder 30">
            <a:extLst>
              <a:ext uri="{FF2B5EF4-FFF2-40B4-BE49-F238E27FC236}">
                <a16:creationId xmlns:a16="http://schemas.microsoft.com/office/drawing/2014/main" id="{F23DD497-3D62-4E3B-9D3D-597A09BD2337}"/>
              </a:ext>
            </a:extLst>
          </p:cNvPr>
          <p:cNvSpPr>
            <a:spLocks noGrp="1"/>
          </p:cNvSpPr>
          <p:nvPr>
            <p:ph type="ftr" sz="quarter" idx="15"/>
          </p:nvPr>
        </p:nvSpPr>
        <p:spPr/>
        <p:txBody>
          <a:bodyPr/>
          <a:lstStyle/>
          <a:p>
            <a:endParaRPr lang="sr-Latn-RS"/>
          </a:p>
        </p:txBody>
      </p:sp>
      <p:sp>
        <p:nvSpPr>
          <p:cNvPr id="32" name="Slide Number Placeholder 31">
            <a:extLst>
              <a:ext uri="{FF2B5EF4-FFF2-40B4-BE49-F238E27FC236}">
                <a16:creationId xmlns:a16="http://schemas.microsoft.com/office/drawing/2014/main" id="{F373A689-40EC-485F-9826-0B11736ABB8F}"/>
              </a:ext>
            </a:extLst>
          </p:cNvPr>
          <p:cNvSpPr>
            <a:spLocks noGrp="1"/>
          </p:cNvSpPr>
          <p:nvPr>
            <p:ph type="sldNum" sz="quarter" idx="16"/>
          </p:nvPr>
        </p:nvSpPr>
        <p:spPr/>
        <p:txBody>
          <a:bodyPr/>
          <a:lstStyle/>
          <a:p>
            <a:fld id="{DA01CA5F-7C3F-42E4-8CAF-F864022672ED}" type="slidenum">
              <a:rPr lang="sr-Latn-RS" smtClean="0"/>
              <a:t>‹#›</a:t>
            </a:fld>
            <a:endParaRPr lang="sr-Latn-RS"/>
          </a:p>
        </p:txBody>
      </p:sp>
      <p:pic>
        <p:nvPicPr>
          <p:cNvPr id="10" name="Graphic 9">
            <a:extLst>
              <a:ext uri="{FF2B5EF4-FFF2-40B4-BE49-F238E27FC236}">
                <a16:creationId xmlns:a16="http://schemas.microsoft.com/office/drawing/2014/main" id="{FCB3B2D4-0946-4BD4-8D52-2FF82AAA88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0" y="440486"/>
            <a:ext cx="4464700" cy="493447"/>
          </a:xfrm>
          <a:prstGeom prst="rect">
            <a:avLst/>
          </a:prstGeom>
        </p:spPr>
      </p:pic>
      <p:pic>
        <p:nvPicPr>
          <p:cNvPr id="4" name="Graphic 3">
            <a:extLst>
              <a:ext uri="{FF2B5EF4-FFF2-40B4-BE49-F238E27FC236}">
                <a16:creationId xmlns:a16="http://schemas.microsoft.com/office/drawing/2014/main" id="{C15B30CD-E7BA-43F2-83CD-8EC0DBE67EB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026024" y="2579822"/>
            <a:ext cx="5980825" cy="4139594"/>
          </a:xfrm>
          <a:prstGeom prst="rect">
            <a:avLst/>
          </a:prstGeom>
        </p:spPr>
      </p:pic>
    </p:spTree>
    <p:extLst>
      <p:ext uri="{BB962C8B-B14F-4D97-AF65-F5344CB8AC3E}">
        <p14:creationId xmlns:p14="http://schemas.microsoft.com/office/powerpoint/2010/main" val="791050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AB7DC-B714-48D2-BC70-92F195C764A1}"/>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3" name="Footer Placeholder 2">
            <a:extLst>
              <a:ext uri="{FF2B5EF4-FFF2-40B4-BE49-F238E27FC236}">
                <a16:creationId xmlns:a16="http://schemas.microsoft.com/office/drawing/2014/main" id="{F66112CA-16D7-4C44-9A2F-66E3C38E990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FB1B987-14D9-4B7E-8F12-90079973CDC1}"/>
              </a:ext>
            </a:extLst>
          </p:cNvPr>
          <p:cNvSpPr>
            <a:spLocks noGrp="1"/>
          </p:cNvSpPr>
          <p:nvPr>
            <p:ph type="sldNum" sz="quarter" idx="12"/>
          </p:nvPr>
        </p:nvSpPr>
        <p:spPr/>
        <p:txBody>
          <a:bodyPr/>
          <a:lstStyle/>
          <a:p>
            <a:fld id="{DA01CA5F-7C3F-42E4-8CAF-F864022672ED}" type="slidenum">
              <a:rPr lang="sr-Latn-RS" smtClean="0"/>
              <a:t>‹#›</a:t>
            </a:fld>
            <a:endParaRPr lang="sr-Latn-RS"/>
          </a:p>
        </p:txBody>
      </p:sp>
      <p:pic>
        <p:nvPicPr>
          <p:cNvPr id="7" name="Graphic 6">
            <a:extLst>
              <a:ext uri="{FF2B5EF4-FFF2-40B4-BE49-F238E27FC236}">
                <a16:creationId xmlns:a16="http://schemas.microsoft.com/office/drawing/2014/main" id="{C4D75C5C-DBA5-405A-92B3-49F9FBD1A61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7381016" cy="4532203"/>
          </a:xfrm>
          <a:prstGeom prst="rect">
            <a:avLst/>
          </a:prstGeom>
        </p:spPr>
      </p:pic>
      <p:sp>
        <p:nvSpPr>
          <p:cNvPr id="10" name="TextBox 9">
            <a:extLst>
              <a:ext uri="{FF2B5EF4-FFF2-40B4-BE49-F238E27FC236}">
                <a16:creationId xmlns:a16="http://schemas.microsoft.com/office/drawing/2014/main" id="{3F148C1A-5C60-4920-A67E-DEF65091FAE0}"/>
              </a:ext>
            </a:extLst>
          </p:cNvPr>
          <p:cNvSpPr txBox="1"/>
          <p:nvPr userDrawn="1"/>
        </p:nvSpPr>
        <p:spPr>
          <a:xfrm>
            <a:off x="6821920" y="773842"/>
            <a:ext cx="3409756" cy="646331"/>
          </a:xfrm>
          <a:prstGeom prst="rect">
            <a:avLst/>
          </a:prstGeom>
          <a:noFill/>
        </p:spPr>
        <p:txBody>
          <a:bodyPr wrap="square" rtlCol="0">
            <a:spAutoFit/>
          </a:bodyPr>
          <a:lstStyle/>
          <a:p>
            <a:r>
              <a:rPr lang="en-US" sz="3600" b="0" dirty="0">
                <a:solidFill>
                  <a:schemeClr val="tx1"/>
                </a:solidFill>
                <a:latin typeface="Arial" panose="020B0604020202020204" pitchFamily="34" charset="0"/>
                <a:cs typeface="Arial" panose="020B0604020202020204" pitchFamily="34" charset="0"/>
              </a:rPr>
              <a:t>Thank you.</a:t>
            </a:r>
            <a:endParaRPr lang="sr-Latn-RS" sz="3600" b="0" dirty="0">
              <a:solidFill>
                <a:schemeClr val="tx1"/>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8590BBE-A967-4D11-AD23-5DF815C07784}"/>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71462" y="5389730"/>
            <a:ext cx="2314413" cy="562965"/>
          </a:xfrm>
          <a:prstGeom prst="rect">
            <a:avLst/>
          </a:prstGeom>
        </p:spPr>
      </p:pic>
      <p:sp>
        <p:nvSpPr>
          <p:cNvPr id="13" name="TextBox 12">
            <a:extLst>
              <a:ext uri="{FF2B5EF4-FFF2-40B4-BE49-F238E27FC236}">
                <a16:creationId xmlns:a16="http://schemas.microsoft.com/office/drawing/2014/main" id="{A8E08EA4-2AE8-491F-BC7E-4EEB7822A682}"/>
              </a:ext>
            </a:extLst>
          </p:cNvPr>
          <p:cNvSpPr txBox="1"/>
          <p:nvPr userDrawn="1"/>
        </p:nvSpPr>
        <p:spPr>
          <a:xfrm>
            <a:off x="9974892" y="5437827"/>
            <a:ext cx="1866377" cy="369332"/>
          </a:xfrm>
          <a:prstGeom prst="rect">
            <a:avLst/>
          </a:prstGeom>
          <a:noFill/>
        </p:spPr>
        <p:txBody>
          <a:bodyPr wrap="square" rtlCol="0">
            <a:spAutoFit/>
          </a:bodyPr>
          <a:lstStyle/>
          <a:p>
            <a:r>
              <a:rPr lang="sr-Latn-RS" dirty="0">
                <a:solidFill>
                  <a:schemeClr val="tx1">
                    <a:lumMod val="50000"/>
                    <a:lumOff val="50000"/>
                  </a:schemeClr>
                </a:solidFill>
                <a:latin typeface="Arial" panose="020B0604020202020204" pitchFamily="34" charset="0"/>
                <a:cs typeface="Arial" panose="020B0604020202020204" pitchFamily="34" charset="0"/>
                <a:hlinkClick r:id="rId6"/>
              </a:rPr>
              <a:t>www.stat.gov.rs</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06F66431-F045-4C4F-881D-73ED5BC54E55}"/>
              </a:ext>
            </a:extLst>
          </p:cNvPr>
          <p:cNvCxnSpPr>
            <a:cxnSpLocks/>
          </p:cNvCxnSpPr>
          <p:nvPr userDrawn="1"/>
        </p:nvCxnSpPr>
        <p:spPr>
          <a:xfrm>
            <a:off x="9656322" y="5389730"/>
            <a:ext cx="0" cy="742527"/>
          </a:xfrm>
          <a:prstGeom prst="line">
            <a:avLst/>
          </a:prstGeom>
          <a:ln w="19050">
            <a:solidFill>
              <a:srgbClr val="0365AE"/>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FCD4739-F757-48F6-B7F0-C2D75E1D584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6165" y="5351028"/>
            <a:ext cx="5857510" cy="647383"/>
          </a:xfrm>
          <a:prstGeom prst="rect">
            <a:avLst/>
          </a:prstGeom>
        </p:spPr>
      </p:pic>
    </p:spTree>
    <p:extLst>
      <p:ext uri="{BB962C8B-B14F-4D97-AF65-F5344CB8AC3E}">
        <p14:creationId xmlns:p14="http://schemas.microsoft.com/office/powerpoint/2010/main" val="416330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6D66366-F087-4795-B184-E6FAD911108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0902" y="279918"/>
            <a:ext cx="11730196" cy="6322119"/>
          </a:xfrm>
          <a:prstGeom prst="rect">
            <a:avLst/>
          </a:prstGeom>
        </p:spPr>
      </p:pic>
      <p:sp>
        <p:nvSpPr>
          <p:cNvPr id="2" name="Date Placeholder 1">
            <a:extLst>
              <a:ext uri="{FF2B5EF4-FFF2-40B4-BE49-F238E27FC236}">
                <a16:creationId xmlns:a16="http://schemas.microsoft.com/office/drawing/2014/main" id="{641AB7DC-B714-48D2-BC70-92F195C764A1}"/>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3" name="Footer Placeholder 2">
            <a:extLst>
              <a:ext uri="{FF2B5EF4-FFF2-40B4-BE49-F238E27FC236}">
                <a16:creationId xmlns:a16="http://schemas.microsoft.com/office/drawing/2014/main" id="{F66112CA-16D7-4C44-9A2F-66E3C38E990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FB1B987-14D9-4B7E-8F12-90079973CDC1}"/>
              </a:ext>
            </a:extLst>
          </p:cNvPr>
          <p:cNvSpPr>
            <a:spLocks noGrp="1"/>
          </p:cNvSpPr>
          <p:nvPr>
            <p:ph type="sldNum" sz="quarter" idx="12"/>
          </p:nvPr>
        </p:nvSpPr>
        <p:spPr/>
        <p:txBody>
          <a:bodyPr/>
          <a:lstStyle/>
          <a:p>
            <a:fld id="{DA01CA5F-7C3F-42E4-8CAF-F864022672ED}" type="slidenum">
              <a:rPr lang="sr-Latn-RS" smtClean="0"/>
              <a:t>‹#›</a:t>
            </a:fld>
            <a:endParaRPr lang="sr-Latn-RS"/>
          </a:p>
        </p:txBody>
      </p:sp>
      <p:sp>
        <p:nvSpPr>
          <p:cNvPr id="10" name="TextBox 9">
            <a:extLst>
              <a:ext uri="{FF2B5EF4-FFF2-40B4-BE49-F238E27FC236}">
                <a16:creationId xmlns:a16="http://schemas.microsoft.com/office/drawing/2014/main" id="{3F148C1A-5C60-4920-A67E-DEF65091FAE0}"/>
              </a:ext>
            </a:extLst>
          </p:cNvPr>
          <p:cNvSpPr txBox="1"/>
          <p:nvPr userDrawn="1"/>
        </p:nvSpPr>
        <p:spPr>
          <a:xfrm>
            <a:off x="8459437" y="3907171"/>
            <a:ext cx="3352948" cy="830997"/>
          </a:xfrm>
          <a:prstGeom prst="rect">
            <a:avLst/>
          </a:prstGeom>
          <a:noFill/>
        </p:spPr>
        <p:txBody>
          <a:bodyPr wrap="square" rtlCol="0">
            <a:spAutoFit/>
          </a:bodyPr>
          <a:lstStyle/>
          <a:p>
            <a:r>
              <a:rPr lang="en-US" sz="4800" b="0" dirty="0">
                <a:solidFill>
                  <a:srgbClr val="26BCE3"/>
                </a:solidFill>
                <a:latin typeface="Arial" panose="020B0604020202020204" pitchFamily="34" charset="0"/>
                <a:cs typeface="Arial" panose="020B0604020202020204" pitchFamily="34" charset="0"/>
              </a:rPr>
              <a:t>Thank you.</a:t>
            </a:r>
            <a:endParaRPr lang="sr-Latn-RS" sz="4800" b="0" dirty="0">
              <a:solidFill>
                <a:srgbClr val="26BCE3"/>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6383446-DAFB-48B5-8758-9F0AE4FE997F}"/>
              </a:ext>
            </a:extLst>
          </p:cNvPr>
          <p:cNvSpPr txBox="1"/>
          <p:nvPr userDrawn="1"/>
        </p:nvSpPr>
        <p:spPr>
          <a:xfrm>
            <a:off x="10256618" y="149786"/>
            <a:ext cx="1866377" cy="307777"/>
          </a:xfrm>
          <a:prstGeom prst="rect">
            <a:avLst/>
          </a:prstGeom>
          <a:noFill/>
        </p:spPr>
        <p:txBody>
          <a:bodyPr wrap="square" rtlCol="0">
            <a:spAutoFit/>
          </a:bodyPr>
          <a:lstStyle/>
          <a:p>
            <a:r>
              <a:rPr lang="sr-Latn-RS" sz="1400" dirty="0">
                <a:solidFill>
                  <a:schemeClr val="tx1">
                    <a:lumMod val="50000"/>
                    <a:lumOff val="50000"/>
                  </a:schemeClr>
                </a:solidFill>
                <a:latin typeface="Arial" panose="020B0604020202020204" pitchFamily="34" charset="0"/>
                <a:cs typeface="Arial" panose="020B0604020202020204" pitchFamily="34" charset="0"/>
                <a:hlinkClick r:id="rId3"/>
              </a:rPr>
              <a:t>www.stat.gov.rs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28A0BC46-9806-40F7-9E94-39388E9A5282}"/>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8782244" y="233398"/>
            <a:ext cx="1261019" cy="306734"/>
          </a:xfrm>
          <a:prstGeom prst="rect">
            <a:avLst/>
          </a:prstGeom>
        </p:spPr>
      </p:pic>
      <p:pic>
        <p:nvPicPr>
          <p:cNvPr id="13" name="Graphic 12">
            <a:extLst>
              <a:ext uri="{FF2B5EF4-FFF2-40B4-BE49-F238E27FC236}">
                <a16:creationId xmlns:a16="http://schemas.microsoft.com/office/drawing/2014/main" id="{011306EE-35EB-4C9F-870A-F6664E1C26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97509" y="212034"/>
            <a:ext cx="3161927" cy="349462"/>
          </a:xfrm>
          <a:prstGeom prst="rect">
            <a:avLst/>
          </a:prstGeom>
        </p:spPr>
      </p:pic>
    </p:spTree>
    <p:extLst>
      <p:ext uri="{BB962C8B-B14F-4D97-AF65-F5344CB8AC3E}">
        <p14:creationId xmlns:p14="http://schemas.microsoft.com/office/powerpoint/2010/main" val="351791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screen">
            <a:alphaModFix amt="4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0B2B2F-880D-436D-A283-2637CCC15F9A}"/>
              </a:ext>
            </a:extLst>
          </p:cNvPr>
          <p:cNvSpPr/>
          <p:nvPr userDrawn="1"/>
        </p:nvSpPr>
        <p:spPr>
          <a:xfrm>
            <a:off x="0" y="5010539"/>
            <a:ext cx="12192000" cy="1847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solidFill>
                <a:schemeClr val="bg1"/>
              </a:solidFill>
            </a:endParaRPr>
          </a:p>
        </p:txBody>
      </p:sp>
      <p:sp>
        <p:nvSpPr>
          <p:cNvPr id="2" name="Date Placeholder 1">
            <a:extLst>
              <a:ext uri="{FF2B5EF4-FFF2-40B4-BE49-F238E27FC236}">
                <a16:creationId xmlns:a16="http://schemas.microsoft.com/office/drawing/2014/main" id="{641AB7DC-B714-48D2-BC70-92F195C764A1}"/>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3" name="Footer Placeholder 2">
            <a:extLst>
              <a:ext uri="{FF2B5EF4-FFF2-40B4-BE49-F238E27FC236}">
                <a16:creationId xmlns:a16="http://schemas.microsoft.com/office/drawing/2014/main" id="{F66112CA-16D7-4C44-9A2F-66E3C38E9903}"/>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CFB1B987-14D9-4B7E-8F12-90079973CDC1}"/>
              </a:ext>
            </a:extLst>
          </p:cNvPr>
          <p:cNvSpPr>
            <a:spLocks noGrp="1"/>
          </p:cNvSpPr>
          <p:nvPr>
            <p:ph type="sldNum" sz="quarter" idx="12"/>
          </p:nvPr>
        </p:nvSpPr>
        <p:spPr/>
        <p:txBody>
          <a:bodyPr/>
          <a:lstStyle/>
          <a:p>
            <a:fld id="{DA01CA5F-7C3F-42E4-8CAF-F864022672ED}" type="slidenum">
              <a:rPr lang="sr-Latn-RS" smtClean="0"/>
              <a:t>‹#›</a:t>
            </a:fld>
            <a:endParaRPr lang="sr-Latn-RS"/>
          </a:p>
        </p:txBody>
      </p:sp>
      <p:sp>
        <p:nvSpPr>
          <p:cNvPr id="10" name="TextBox 9">
            <a:extLst>
              <a:ext uri="{FF2B5EF4-FFF2-40B4-BE49-F238E27FC236}">
                <a16:creationId xmlns:a16="http://schemas.microsoft.com/office/drawing/2014/main" id="{3F148C1A-5C60-4920-A67E-DEF65091FAE0}"/>
              </a:ext>
            </a:extLst>
          </p:cNvPr>
          <p:cNvSpPr txBox="1"/>
          <p:nvPr userDrawn="1"/>
        </p:nvSpPr>
        <p:spPr>
          <a:xfrm>
            <a:off x="7785154" y="443576"/>
            <a:ext cx="3404537" cy="646331"/>
          </a:xfrm>
          <a:prstGeom prst="rect">
            <a:avLst/>
          </a:prstGeom>
          <a:noFill/>
        </p:spPr>
        <p:txBody>
          <a:bodyPr wrap="square" rtlCol="0">
            <a:spAutoFit/>
          </a:bodyPr>
          <a:lstStyle/>
          <a:p>
            <a:r>
              <a:rPr lang="sr-Cyrl-RS" sz="3600" b="0" dirty="0">
                <a:solidFill>
                  <a:schemeClr val="bg1"/>
                </a:solidFill>
                <a:latin typeface="Arial Black" panose="020B0A04020102020204" pitchFamily="34" charset="0"/>
                <a:cs typeface="Arial" panose="020B0604020202020204" pitchFamily="34" charset="0"/>
              </a:rPr>
              <a:t>Хвала!</a:t>
            </a:r>
            <a:endParaRPr lang="sr-Latn-RS" sz="3600" b="0" dirty="0">
              <a:solidFill>
                <a:schemeClr val="bg1"/>
              </a:solidFill>
              <a:latin typeface="Arial Black" panose="020B0A040201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8590BBE-A967-4D11-AD23-5DF815C0778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607063" y="5615178"/>
            <a:ext cx="2314413" cy="562965"/>
          </a:xfrm>
          <a:prstGeom prst="rect">
            <a:avLst/>
          </a:prstGeom>
        </p:spPr>
      </p:pic>
      <p:sp>
        <p:nvSpPr>
          <p:cNvPr id="13" name="TextBox 12">
            <a:extLst>
              <a:ext uri="{FF2B5EF4-FFF2-40B4-BE49-F238E27FC236}">
                <a16:creationId xmlns:a16="http://schemas.microsoft.com/office/drawing/2014/main" id="{A8E08EA4-2AE8-491F-BC7E-4EEB7822A682}"/>
              </a:ext>
            </a:extLst>
          </p:cNvPr>
          <p:cNvSpPr txBox="1"/>
          <p:nvPr userDrawn="1"/>
        </p:nvSpPr>
        <p:spPr>
          <a:xfrm>
            <a:off x="9487423" y="5573494"/>
            <a:ext cx="1866377" cy="369332"/>
          </a:xfrm>
          <a:prstGeom prst="rect">
            <a:avLst/>
          </a:prstGeom>
          <a:noFill/>
        </p:spPr>
        <p:txBody>
          <a:bodyPr wrap="square" rtlCol="0">
            <a:spAutoFit/>
          </a:bodyPr>
          <a:lstStyle/>
          <a:p>
            <a:r>
              <a:rPr lang="sr-Latn-RS" dirty="0">
                <a:solidFill>
                  <a:schemeClr val="tx1">
                    <a:lumMod val="50000"/>
                    <a:lumOff val="50000"/>
                  </a:schemeClr>
                </a:solidFill>
                <a:latin typeface="Arial" panose="020B0604020202020204" pitchFamily="34" charset="0"/>
                <a:cs typeface="Arial" panose="020B0604020202020204" pitchFamily="34" charset="0"/>
                <a:hlinkClick r:id="rId5"/>
              </a:rPr>
              <a:t>www.stat.gov.rs</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06F66431-F045-4C4F-881D-73ED5BC54E55}"/>
              </a:ext>
            </a:extLst>
          </p:cNvPr>
          <p:cNvCxnSpPr>
            <a:cxnSpLocks/>
          </p:cNvCxnSpPr>
          <p:nvPr userDrawn="1"/>
        </p:nvCxnSpPr>
        <p:spPr>
          <a:xfrm>
            <a:off x="9204449" y="5535371"/>
            <a:ext cx="0" cy="742527"/>
          </a:xfrm>
          <a:prstGeom prst="line">
            <a:avLst/>
          </a:prstGeom>
          <a:ln w="19050">
            <a:solidFill>
              <a:srgbClr val="0365AE"/>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0136649-9C2E-4563-B78D-05C4DA1FEA44}"/>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603987" y="725742"/>
            <a:ext cx="6467475" cy="28575"/>
          </a:xfrm>
          <a:prstGeom prst="rect">
            <a:avLst/>
          </a:prstGeom>
        </p:spPr>
      </p:pic>
      <p:pic>
        <p:nvPicPr>
          <p:cNvPr id="12" name="Graphic 11">
            <a:extLst>
              <a:ext uri="{FF2B5EF4-FFF2-40B4-BE49-F238E27FC236}">
                <a16:creationId xmlns:a16="http://schemas.microsoft.com/office/drawing/2014/main" id="{0D343363-BD56-4D41-83B8-309695E535B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198" y="5600372"/>
            <a:ext cx="5371401" cy="593658"/>
          </a:xfrm>
          <a:prstGeom prst="rect">
            <a:avLst/>
          </a:prstGeom>
        </p:spPr>
      </p:pic>
    </p:spTree>
    <p:extLst>
      <p:ext uri="{BB962C8B-B14F-4D97-AF65-F5344CB8AC3E}">
        <p14:creationId xmlns:p14="http://schemas.microsoft.com/office/powerpoint/2010/main" val="3712672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9083-DB5C-47BF-84A2-01E406B28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1B9082D-6E02-46EA-93D1-1BFF59E6B0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F7A78649-B9AD-4A9E-BB72-6DE13BAAF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DE0E2-4773-44A2-A170-1FF4D81558E3}"/>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6" name="Footer Placeholder 5">
            <a:extLst>
              <a:ext uri="{FF2B5EF4-FFF2-40B4-BE49-F238E27FC236}">
                <a16:creationId xmlns:a16="http://schemas.microsoft.com/office/drawing/2014/main" id="{6AB59BD1-3D78-4F11-BE15-91FC7634A65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5CD49B2D-8157-4209-B3D2-08CDE7C151E5}"/>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2305269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C791-9DA7-4288-B4D4-76C17714AC56}"/>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F2A33608-AF93-4849-A947-4C54ED4178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087582D8-90E7-4E1C-B530-8685417F76F7}"/>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5" name="Footer Placeholder 4">
            <a:extLst>
              <a:ext uri="{FF2B5EF4-FFF2-40B4-BE49-F238E27FC236}">
                <a16:creationId xmlns:a16="http://schemas.microsoft.com/office/drawing/2014/main" id="{16F21739-58DE-4E4A-98B9-A656DCDE7A4E}"/>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E256C31-4F14-4CFD-98B1-801B53C6C5A5}"/>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261183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85C5F-AB37-446C-98F5-3C34A119CE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74CB7217-5E2E-43D0-8C67-532367C2A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02D798A-8F50-45C4-80EF-16341C8080AB}"/>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5" name="Footer Placeholder 4">
            <a:extLst>
              <a:ext uri="{FF2B5EF4-FFF2-40B4-BE49-F238E27FC236}">
                <a16:creationId xmlns:a16="http://schemas.microsoft.com/office/drawing/2014/main" id="{E983B01F-4CF7-4B81-A57E-491A5F3D6A99}"/>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DEA4C429-3D6F-4D13-B6F8-AE4E5E4512EA}"/>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195543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8FB1D5-8A98-4F36-817A-D657CF417B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39131" y="396680"/>
            <a:ext cx="4542937" cy="520619"/>
          </a:xfrm>
          <a:prstGeom prst="rect">
            <a:avLst/>
          </a:prstGeom>
        </p:spPr>
      </p:pic>
      <p:pic>
        <p:nvPicPr>
          <p:cNvPr id="22" name="Graphic 21">
            <a:extLst>
              <a:ext uri="{FF2B5EF4-FFF2-40B4-BE49-F238E27FC236}">
                <a16:creationId xmlns:a16="http://schemas.microsoft.com/office/drawing/2014/main" id="{F74733DE-2265-4377-BECC-B143423E0D7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57287" y="1105505"/>
            <a:ext cx="9877425" cy="38100"/>
          </a:xfrm>
          <a:prstGeom prst="rect">
            <a:avLst/>
          </a:prstGeom>
        </p:spPr>
      </p:pic>
      <p:sp>
        <p:nvSpPr>
          <p:cNvPr id="2" name="Title 1">
            <a:extLst>
              <a:ext uri="{FF2B5EF4-FFF2-40B4-BE49-F238E27FC236}">
                <a16:creationId xmlns:a16="http://schemas.microsoft.com/office/drawing/2014/main" id="{96EDCC94-BEEE-496C-8991-C012057C25E1}"/>
              </a:ext>
            </a:extLst>
          </p:cNvPr>
          <p:cNvSpPr>
            <a:spLocks noGrp="1"/>
          </p:cNvSpPr>
          <p:nvPr>
            <p:ph type="ctrTitle" hasCustomPrompt="1"/>
          </p:nvPr>
        </p:nvSpPr>
        <p:spPr>
          <a:xfrm>
            <a:off x="1524000" y="1523339"/>
            <a:ext cx="9144000" cy="948847"/>
          </a:xfrm>
        </p:spPr>
        <p:txBody>
          <a:bodyPr anchor="b">
            <a:normAutofit/>
          </a:bodyPr>
          <a:lstStyle>
            <a:lvl1pPr algn="l">
              <a:defRPr sz="4800">
                <a:solidFill>
                  <a:schemeClr val="tx1"/>
                </a:solidFill>
                <a:latin typeface="Arial Black" panose="020B0A04020102020204" pitchFamily="34" charset="0"/>
              </a:defRPr>
            </a:lvl1pPr>
          </a:lstStyle>
          <a:p>
            <a:r>
              <a:rPr lang="sr-Latn-RS" dirty="0"/>
              <a:t>Tema</a:t>
            </a:r>
          </a:p>
        </p:txBody>
      </p:sp>
      <p:sp>
        <p:nvSpPr>
          <p:cNvPr id="3" name="Subtitle 2">
            <a:extLst>
              <a:ext uri="{FF2B5EF4-FFF2-40B4-BE49-F238E27FC236}">
                <a16:creationId xmlns:a16="http://schemas.microsoft.com/office/drawing/2014/main" id="{D233D13C-436D-4D4C-92A7-EA962B7A1F2B}"/>
              </a:ext>
            </a:extLst>
          </p:cNvPr>
          <p:cNvSpPr>
            <a:spLocks noGrp="1"/>
          </p:cNvSpPr>
          <p:nvPr>
            <p:ph type="subTitle" idx="1" hasCustomPrompt="1"/>
          </p:nvPr>
        </p:nvSpPr>
        <p:spPr>
          <a:xfrm>
            <a:off x="1524000" y="2609970"/>
            <a:ext cx="9144000" cy="853477"/>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Tekst</a:t>
            </a:r>
            <a:endParaRPr lang="sr-Latn-RS" dirty="0"/>
          </a:p>
        </p:txBody>
      </p:sp>
      <p:sp>
        <p:nvSpPr>
          <p:cNvPr id="30" name="Date Placeholder 29">
            <a:extLst>
              <a:ext uri="{FF2B5EF4-FFF2-40B4-BE49-F238E27FC236}">
                <a16:creationId xmlns:a16="http://schemas.microsoft.com/office/drawing/2014/main" id="{EE71188F-B88F-4258-B6E8-C716EAEB74FA}"/>
              </a:ext>
            </a:extLst>
          </p:cNvPr>
          <p:cNvSpPr>
            <a:spLocks noGrp="1"/>
          </p:cNvSpPr>
          <p:nvPr>
            <p:ph type="dt" sz="half" idx="14"/>
          </p:nvPr>
        </p:nvSpPr>
        <p:spPr/>
        <p:txBody>
          <a:bodyPr/>
          <a:lstStyle/>
          <a:p>
            <a:fld id="{ED07FD5F-9C7C-4744-81C0-56692013BEAD}" type="datetimeFigureOut">
              <a:rPr lang="sr-Latn-RS" smtClean="0"/>
              <a:t>12.9.2023.</a:t>
            </a:fld>
            <a:endParaRPr lang="sr-Latn-RS"/>
          </a:p>
        </p:txBody>
      </p:sp>
      <p:sp>
        <p:nvSpPr>
          <p:cNvPr id="31" name="Footer Placeholder 30">
            <a:extLst>
              <a:ext uri="{FF2B5EF4-FFF2-40B4-BE49-F238E27FC236}">
                <a16:creationId xmlns:a16="http://schemas.microsoft.com/office/drawing/2014/main" id="{F23DD497-3D62-4E3B-9D3D-597A09BD2337}"/>
              </a:ext>
            </a:extLst>
          </p:cNvPr>
          <p:cNvSpPr>
            <a:spLocks noGrp="1"/>
          </p:cNvSpPr>
          <p:nvPr>
            <p:ph type="ftr" sz="quarter" idx="15"/>
          </p:nvPr>
        </p:nvSpPr>
        <p:spPr/>
        <p:txBody>
          <a:bodyPr/>
          <a:lstStyle/>
          <a:p>
            <a:endParaRPr lang="sr-Latn-RS"/>
          </a:p>
        </p:txBody>
      </p:sp>
      <p:sp>
        <p:nvSpPr>
          <p:cNvPr id="32" name="Slide Number Placeholder 31">
            <a:extLst>
              <a:ext uri="{FF2B5EF4-FFF2-40B4-BE49-F238E27FC236}">
                <a16:creationId xmlns:a16="http://schemas.microsoft.com/office/drawing/2014/main" id="{F373A689-40EC-485F-9826-0B11736ABB8F}"/>
              </a:ext>
            </a:extLst>
          </p:cNvPr>
          <p:cNvSpPr>
            <a:spLocks noGrp="1"/>
          </p:cNvSpPr>
          <p:nvPr>
            <p:ph type="sldNum" sz="quarter" idx="16"/>
          </p:nvPr>
        </p:nvSpPr>
        <p:spPr/>
        <p:txBody>
          <a:bodyPr/>
          <a:lstStyle/>
          <a:p>
            <a:fld id="{DA01CA5F-7C3F-42E4-8CAF-F864022672ED}" type="slidenum">
              <a:rPr lang="sr-Latn-RS" smtClean="0"/>
              <a:t>‹#›</a:t>
            </a:fld>
            <a:endParaRPr lang="sr-Latn-RS"/>
          </a:p>
        </p:txBody>
      </p:sp>
      <p:pic>
        <p:nvPicPr>
          <p:cNvPr id="11" name="Graphic 9">
            <a:extLst>
              <a:ext uri="{FF2B5EF4-FFF2-40B4-BE49-F238E27FC236}">
                <a16:creationId xmlns:a16="http://schemas.microsoft.com/office/drawing/2014/main" id="{9C21067F-E7ED-104A-A976-2BDF73BE2C1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4000" y="440486"/>
            <a:ext cx="4464700" cy="493447"/>
          </a:xfrm>
          <a:prstGeom prst="rect">
            <a:avLst/>
          </a:prstGeom>
        </p:spPr>
      </p:pic>
    </p:spTree>
    <p:extLst>
      <p:ext uri="{BB962C8B-B14F-4D97-AF65-F5344CB8AC3E}">
        <p14:creationId xmlns:p14="http://schemas.microsoft.com/office/powerpoint/2010/main" val="3629830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741D88-C65E-4951-81DB-F7C6F30F0928}"/>
              </a:ext>
            </a:extLst>
          </p:cNvPr>
          <p:cNvSpPr>
            <a:spLocks noGrp="1"/>
          </p:cNvSpPr>
          <p:nvPr>
            <p:ph type="dt" sz="half" idx="10"/>
          </p:nvPr>
        </p:nvSpPr>
        <p:spPr/>
        <p:txBody>
          <a:bodyPr/>
          <a:lstStyle>
            <a:lvl1pPr>
              <a:defRPr>
                <a:solidFill>
                  <a:srgbClr val="0365AE"/>
                </a:solidFill>
                <a:latin typeface="Arial" panose="020B0604020202020204" pitchFamily="34" charset="0"/>
                <a:cs typeface="Arial" panose="020B0604020202020204" pitchFamily="34" charset="0"/>
              </a:defRPr>
            </a:lvl1pPr>
          </a:lstStyle>
          <a:p>
            <a:fld id="{ED07FD5F-9C7C-4744-81C0-56692013BEAD}" type="datetimeFigureOut">
              <a:rPr lang="sr-Latn-RS" smtClean="0"/>
              <a:pPr/>
              <a:t>12.9.2023.</a:t>
            </a:fld>
            <a:endParaRPr lang="sr-Latn-RS" dirty="0"/>
          </a:p>
        </p:txBody>
      </p:sp>
      <p:sp>
        <p:nvSpPr>
          <p:cNvPr id="5" name="Footer Placeholder 4">
            <a:extLst>
              <a:ext uri="{FF2B5EF4-FFF2-40B4-BE49-F238E27FC236}">
                <a16:creationId xmlns:a16="http://schemas.microsoft.com/office/drawing/2014/main" id="{E843F6B0-E5A1-470B-AD28-3E820F340EA2}"/>
              </a:ext>
            </a:extLst>
          </p:cNvPr>
          <p:cNvSpPr>
            <a:spLocks noGrp="1"/>
          </p:cNvSpPr>
          <p:nvPr>
            <p:ph type="ftr" sz="quarter" idx="11"/>
          </p:nvPr>
        </p:nvSpPr>
        <p:spPr/>
        <p:txBody>
          <a:bodyPr/>
          <a:lstStyle/>
          <a:p>
            <a:endParaRPr lang="sr-Latn-RS" dirty="0"/>
          </a:p>
        </p:txBody>
      </p:sp>
      <p:sp>
        <p:nvSpPr>
          <p:cNvPr id="6" name="Slide Number Placeholder 5">
            <a:extLst>
              <a:ext uri="{FF2B5EF4-FFF2-40B4-BE49-F238E27FC236}">
                <a16:creationId xmlns:a16="http://schemas.microsoft.com/office/drawing/2014/main" id="{28C76D9C-EA19-41E3-9221-BAC8F459E635}"/>
              </a:ext>
            </a:extLst>
          </p:cNvPr>
          <p:cNvSpPr>
            <a:spLocks noGrp="1"/>
          </p:cNvSpPr>
          <p:nvPr>
            <p:ph type="sldNum" sz="quarter" idx="12"/>
          </p:nvPr>
        </p:nvSpPr>
        <p:spPr/>
        <p:txBody>
          <a:bodyPr/>
          <a:lstStyle/>
          <a:p>
            <a:fld id="{DA01CA5F-7C3F-42E4-8CAF-F864022672ED}" type="slidenum">
              <a:rPr lang="sr-Latn-RS" smtClean="0"/>
              <a:t>‹#›</a:t>
            </a:fld>
            <a:endParaRPr lang="sr-Latn-RS"/>
          </a:p>
        </p:txBody>
      </p:sp>
      <p:pic>
        <p:nvPicPr>
          <p:cNvPr id="8" name="Picture 7">
            <a:extLst>
              <a:ext uri="{FF2B5EF4-FFF2-40B4-BE49-F238E27FC236}">
                <a16:creationId xmlns:a16="http://schemas.microsoft.com/office/drawing/2014/main" id="{B88FB1D5-8A98-4F36-817A-D657CF417B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830008" y="5564214"/>
            <a:ext cx="4805369" cy="550694"/>
          </a:xfrm>
          <a:prstGeom prst="rect">
            <a:avLst/>
          </a:prstGeom>
        </p:spPr>
      </p:pic>
      <p:sp>
        <p:nvSpPr>
          <p:cNvPr id="2" name="Title 1">
            <a:extLst>
              <a:ext uri="{FF2B5EF4-FFF2-40B4-BE49-F238E27FC236}">
                <a16:creationId xmlns:a16="http://schemas.microsoft.com/office/drawing/2014/main" id="{96EDCC94-BEEE-496C-8991-C012057C25E1}"/>
              </a:ext>
            </a:extLst>
          </p:cNvPr>
          <p:cNvSpPr>
            <a:spLocks noGrp="1"/>
          </p:cNvSpPr>
          <p:nvPr>
            <p:ph type="ctrTitle" hasCustomPrompt="1"/>
          </p:nvPr>
        </p:nvSpPr>
        <p:spPr>
          <a:xfrm>
            <a:off x="1524000" y="1523339"/>
            <a:ext cx="9144000" cy="948847"/>
          </a:xfrm>
        </p:spPr>
        <p:txBody>
          <a:bodyPr anchor="b">
            <a:normAutofit/>
          </a:bodyPr>
          <a:lstStyle>
            <a:lvl1pPr algn="l">
              <a:defRPr sz="4800">
                <a:solidFill>
                  <a:schemeClr val="tx1"/>
                </a:solidFill>
                <a:latin typeface="Arial Black" panose="020B0A04020102020204" pitchFamily="34" charset="0"/>
              </a:defRPr>
            </a:lvl1pPr>
          </a:lstStyle>
          <a:p>
            <a:r>
              <a:rPr lang="sr-Latn-RS" dirty="0"/>
              <a:t>Tema</a:t>
            </a:r>
          </a:p>
        </p:txBody>
      </p:sp>
      <p:sp>
        <p:nvSpPr>
          <p:cNvPr id="3" name="Subtitle 2">
            <a:extLst>
              <a:ext uri="{FF2B5EF4-FFF2-40B4-BE49-F238E27FC236}">
                <a16:creationId xmlns:a16="http://schemas.microsoft.com/office/drawing/2014/main" id="{D233D13C-436D-4D4C-92A7-EA962B7A1F2B}"/>
              </a:ext>
            </a:extLst>
          </p:cNvPr>
          <p:cNvSpPr>
            <a:spLocks noGrp="1"/>
          </p:cNvSpPr>
          <p:nvPr>
            <p:ph type="subTitle" idx="1" hasCustomPrompt="1"/>
          </p:nvPr>
        </p:nvSpPr>
        <p:spPr>
          <a:xfrm>
            <a:off x="1524000" y="2609970"/>
            <a:ext cx="9144000" cy="853477"/>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Tekst</a:t>
            </a:r>
            <a:endParaRPr lang="sr-Latn-RS" dirty="0"/>
          </a:p>
        </p:txBody>
      </p:sp>
      <p:pic>
        <p:nvPicPr>
          <p:cNvPr id="7" name="Graphic 6">
            <a:extLst>
              <a:ext uri="{FF2B5EF4-FFF2-40B4-BE49-F238E27FC236}">
                <a16:creationId xmlns:a16="http://schemas.microsoft.com/office/drawing/2014/main" id="{EA4E1D81-7054-41DA-8609-89BAD4209284}"/>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87207" y="4836457"/>
            <a:ext cx="12366414" cy="271590"/>
          </a:xfrm>
          <a:prstGeom prst="rect">
            <a:avLst/>
          </a:prstGeom>
        </p:spPr>
      </p:pic>
      <p:sp>
        <p:nvSpPr>
          <p:cNvPr id="18" name="Picture Placeholder 17">
            <a:extLst>
              <a:ext uri="{FF2B5EF4-FFF2-40B4-BE49-F238E27FC236}">
                <a16:creationId xmlns:a16="http://schemas.microsoft.com/office/drawing/2014/main" id="{D26E90FA-850E-4018-9A4E-8DFE2CD71A84}"/>
              </a:ext>
            </a:extLst>
          </p:cNvPr>
          <p:cNvSpPr>
            <a:spLocks noGrp="1"/>
          </p:cNvSpPr>
          <p:nvPr>
            <p:ph type="pic" sz="quarter" idx="13"/>
          </p:nvPr>
        </p:nvSpPr>
        <p:spPr>
          <a:xfrm>
            <a:off x="1" y="-1"/>
            <a:ext cx="12192000" cy="4484319"/>
          </a:xfrm>
          <a:custGeom>
            <a:avLst/>
            <a:gdLst>
              <a:gd name="connsiteX0" fmla="*/ 0 w 12930786"/>
              <a:gd name="connsiteY0" fmla="*/ 0 h 4983148"/>
              <a:gd name="connsiteX1" fmla="*/ 12930786 w 12930786"/>
              <a:gd name="connsiteY1" fmla="*/ 0 h 4983148"/>
              <a:gd name="connsiteX2" fmla="*/ 12930786 w 12930786"/>
              <a:gd name="connsiteY2" fmla="*/ 4983148 h 4983148"/>
              <a:gd name="connsiteX3" fmla="*/ 0 w 12930786"/>
              <a:gd name="connsiteY3" fmla="*/ 4983148 h 4983148"/>
            </a:gdLst>
            <a:ahLst/>
            <a:cxnLst>
              <a:cxn ang="0">
                <a:pos x="connsiteX0" y="connsiteY0"/>
              </a:cxn>
              <a:cxn ang="0">
                <a:pos x="connsiteX1" y="connsiteY1"/>
              </a:cxn>
              <a:cxn ang="0">
                <a:pos x="connsiteX2" y="connsiteY2"/>
              </a:cxn>
              <a:cxn ang="0">
                <a:pos x="connsiteX3" y="connsiteY3"/>
              </a:cxn>
            </a:cxnLst>
            <a:rect l="l" t="t" r="r" b="b"/>
            <a:pathLst>
              <a:path w="12930786" h="4983148">
                <a:moveTo>
                  <a:pt x="0" y="0"/>
                </a:moveTo>
                <a:lnTo>
                  <a:pt x="12930786" y="0"/>
                </a:lnTo>
                <a:lnTo>
                  <a:pt x="12930786" y="4983148"/>
                </a:lnTo>
                <a:lnTo>
                  <a:pt x="0" y="4983148"/>
                </a:lnTo>
                <a:close/>
              </a:path>
            </a:pathLst>
          </a:custGeom>
          <a:noFill/>
        </p:spPr>
        <p:txBody>
          <a:bodyPr wrap="square">
            <a:noAutofit/>
          </a:bodyPr>
          <a:lstStyle/>
          <a:p>
            <a:endParaRPr lang="sr-Latn-RS" dirty="0"/>
          </a:p>
        </p:txBody>
      </p:sp>
      <p:pic>
        <p:nvPicPr>
          <p:cNvPr id="10" name="Graphic 9">
            <a:extLst>
              <a:ext uri="{FF2B5EF4-FFF2-40B4-BE49-F238E27FC236}">
                <a16:creationId xmlns:a16="http://schemas.microsoft.com/office/drawing/2014/main" id="{98F3D42B-BEF3-4791-897D-59AA48AAE2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8427" y="5519758"/>
            <a:ext cx="5787141" cy="639606"/>
          </a:xfrm>
          <a:prstGeom prst="rect">
            <a:avLst/>
          </a:prstGeom>
        </p:spPr>
      </p:pic>
    </p:spTree>
    <p:extLst>
      <p:ext uri="{BB962C8B-B14F-4D97-AF65-F5344CB8AC3E}">
        <p14:creationId xmlns:p14="http://schemas.microsoft.com/office/powerpoint/2010/main" val="1278137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D201817-C4D7-464E-8602-1CDE6242779E}"/>
              </a:ext>
            </a:extLst>
          </p:cNvPr>
          <p:cNvSpPr>
            <a:spLocks noGrp="1"/>
          </p:cNvSpPr>
          <p:nvPr>
            <p:ph type="pic" sz="quarter" idx="10"/>
          </p:nvPr>
        </p:nvSpPr>
        <p:spPr>
          <a:xfrm>
            <a:off x="626302" y="688932"/>
            <a:ext cx="10985326" cy="5473352"/>
          </a:xfrm>
          <a:custGeom>
            <a:avLst/>
            <a:gdLst>
              <a:gd name="connsiteX0" fmla="*/ 0 w 11515725"/>
              <a:gd name="connsiteY0" fmla="*/ 0 h 5753100"/>
              <a:gd name="connsiteX1" fmla="*/ 11515725 w 11515725"/>
              <a:gd name="connsiteY1" fmla="*/ 0 h 5753100"/>
              <a:gd name="connsiteX2" fmla="*/ 11515725 w 11515725"/>
              <a:gd name="connsiteY2" fmla="*/ 5753100 h 5753100"/>
              <a:gd name="connsiteX3" fmla="*/ 0 w 11515725"/>
              <a:gd name="connsiteY3" fmla="*/ 5753100 h 5753100"/>
            </a:gdLst>
            <a:ahLst/>
            <a:cxnLst>
              <a:cxn ang="0">
                <a:pos x="connsiteX0" y="connsiteY0"/>
              </a:cxn>
              <a:cxn ang="0">
                <a:pos x="connsiteX1" y="connsiteY1"/>
              </a:cxn>
              <a:cxn ang="0">
                <a:pos x="connsiteX2" y="connsiteY2"/>
              </a:cxn>
              <a:cxn ang="0">
                <a:pos x="connsiteX3" y="connsiteY3"/>
              </a:cxn>
            </a:cxnLst>
            <a:rect l="l" t="t" r="r" b="b"/>
            <a:pathLst>
              <a:path w="11515725" h="5753100">
                <a:moveTo>
                  <a:pt x="0" y="0"/>
                </a:moveTo>
                <a:lnTo>
                  <a:pt x="11515725" y="0"/>
                </a:lnTo>
                <a:lnTo>
                  <a:pt x="11515725" y="5753100"/>
                </a:lnTo>
                <a:lnTo>
                  <a:pt x="0" y="5753100"/>
                </a:lnTo>
                <a:close/>
              </a:path>
            </a:pathLst>
          </a:custGeom>
        </p:spPr>
        <p:txBody>
          <a:bodyPr wrap="square">
            <a:noAutofit/>
          </a:bodyPr>
          <a:lstStyle/>
          <a:p>
            <a:endParaRPr lang="sr-Latn-RS"/>
          </a:p>
        </p:txBody>
      </p:sp>
      <p:pic>
        <p:nvPicPr>
          <p:cNvPr id="18" name="Graphic 17">
            <a:extLst>
              <a:ext uri="{FF2B5EF4-FFF2-40B4-BE49-F238E27FC236}">
                <a16:creationId xmlns:a16="http://schemas.microsoft.com/office/drawing/2014/main" id="{5E02AA2E-494D-48B7-8154-C0D9158D974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11037" y="233398"/>
            <a:ext cx="1261019" cy="306734"/>
          </a:xfrm>
          <a:prstGeom prst="rect">
            <a:avLst/>
          </a:prstGeom>
        </p:spPr>
      </p:pic>
      <p:sp>
        <p:nvSpPr>
          <p:cNvPr id="24" name="Text Placeholder 23">
            <a:extLst>
              <a:ext uri="{FF2B5EF4-FFF2-40B4-BE49-F238E27FC236}">
                <a16:creationId xmlns:a16="http://schemas.microsoft.com/office/drawing/2014/main" id="{CAB6FE1D-7475-4E5C-9C15-CE60FED96F3C}"/>
              </a:ext>
            </a:extLst>
          </p:cNvPr>
          <p:cNvSpPr>
            <a:spLocks noGrp="1"/>
          </p:cNvSpPr>
          <p:nvPr>
            <p:ph type="body" sz="quarter" idx="11" hasCustomPrompt="1"/>
          </p:nvPr>
        </p:nvSpPr>
        <p:spPr>
          <a:xfrm>
            <a:off x="627063" y="6311082"/>
            <a:ext cx="7389812" cy="352765"/>
          </a:xfrm>
        </p:spPr>
        <p:txBody>
          <a:bodyPr>
            <a:normAutofit/>
          </a:bodyPr>
          <a:lstStyle>
            <a:lvl1pPr marL="0" indent="0">
              <a:buNone/>
              <a:defRPr sz="1400" i="1">
                <a:latin typeface="Arial" panose="020B0604020202020204" pitchFamily="34" charset="0"/>
                <a:cs typeface="Arial" panose="020B0604020202020204" pitchFamily="34" charset="0"/>
              </a:defRPr>
            </a:lvl1pPr>
          </a:lstStyle>
          <a:p>
            <a:pPr lvl="0"/>
            <a:r>
              <a:rPr lang="en-US" dirty="0"/>
              <a:t>Lorem ipsum, 2021</a:t>
            </a:r>
            <a:endParaRPr lang="sr-Latn-RS" dirty="0"/>
          </a:p>
        </p:txBody>
      </p:sp>
      <p:pic>
        <p:nvPicPr>
          <p:cNvPr id="6" name="Graphic 5">
            <a:extLst>
              <a:ext uri="{FF2B5EF4-FFF2-40B4-BE49-F238E27FC236}">
                <a16:creationId xmlns:a16="http://schemas.microsoft.com/office/drawing/2014/main" id="{5F5AEA28-6944-4033-A82C-F4DC2DEF03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302" y="212034"/>
            <a:ext cx="3161927" cy="349462"/>
          </a:xfrm>
          <a:prstGeom prst="rect">
            <a:avLst/>
          </a:prstGeom>
        </p:spPr>
      </p:pic>
      <p:pic>
        <p:nvPicPr>
          <p:cNvPr id="2" name="Graphic 1">
            <a:extLst>
              <a:ext uri="{FF2B5EF4-FFF2-40B4-BE49-F238E27FC236}">
                <a16:creationId xmlns:a16="http://schemas.microsoft.com/office/drawing/2014/main" id="{4C635EB8-7754-400E-AE35-07B0DDCF9A53}"/>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rot="10800000">
            <a:off x="4741547" y="386766"/>
            <a:ext cx="7711709" cy="79765"/>
          </a:xfrm>
          <a:prstGeom prst="rect">
            <a:avLst/>
          </a:prstGeom>
        </p:spPr>
      </p:pic>
    </p:spTree>
    <p:extLst>
      <p:ext uri="{BB962C8B-B14F-4D97-AF65-F5344CB8AC3E}">
        <p14:creationId xmlns:p14="http://schemas.microsoft.com/office/powerpoint/2010/main" val="370362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D201817-C4D7-464E-8602-1CDE6242779E}"/>
              </a:ext>
            </a:extLst>
          </p:cNvPr>
          <p:cNvSpPr>
            <a:spLocks noGrp="1"/>
          </p:cNvSpPr>
          <p:nvPr>
            <p:ph type="pic" sz="quarter" idx="10"/>
          </p:nvPr>
        </p:nvSpPr>
        <p:spPr>
          <a:xfrm>
            <a:off x="626302" y="688932"/>
            <a:ext cx="4033380" cy="5473352"/>
          </a:xfrm>
          <a:custGeom>
            <a:avLst/>
            <a:gdLst>
              <a:gd name="connsiteX0" fmla="*/ 0 w 11515725"/>
              <a:gd name="connsiteY0" fmla="*/ 0 h 5753100"/>
              <a:gd name="connsiteX1" fmla="*/ 11515725 w 11515725"/>
              <a:gd name="connsiteY1" fmla="*/ 0 h 5753100"/>
              <a:gd name="connsiteX2" fmla="*/ 11515725 w 11515725"/>
              <a:gd name="connsiteY2" fmla="*/ 5753100 h 5753100"/>
              <a:gd name="connsiteX3" fmla="*/ 0 w 11515725"/>
              <a:gd name="connsiteY3" fmla="*/ 5753100 h 5753100"/>
            </a:gdLst>
            <a:ahLst/>
            <a:cxnLst>
              <a:cxn ang="0">
                <a:pos x="connsiteX0" y="connsiteY0"/>
              </a:cxn>
              <a:cxn ang="0">
                <a:pos x="connsiteX1" y="connsiteY1"/>
              </a:cxn>
              <a:cxn ang="0">
                <a:pos x="connsiteX2" y="connsiteY2"/>
              </a:cxn>
              <a:cxn ang="0">
                <a:pos x="connsiteX3" y="connsiteY3"/>
              </a:cxn>
            </a:cxnLst>
            <a:rect l="l" t="t" r="r" b="b"/>
            <a:pathLst>
              <a:path w="11515725" h="5753100">
                <a:moveTo>
                  <a:pt x="0" y="0"/>
                </a:moveTo>
                <a:lnTo>
                  <a:pt x="11515725" y="0"/>
                </a:lnTo>
                <a:lnTo>
                  <a:pt x="11515725" y="5753100"/>
                </a:lnTo>
                <a:lnTo>
                  <a:pt x="0" y="5753100"/>
                </a:lnTo>
                <a:close/>
              </a:path>
            </a:pathLst>
          </a:custGeom>
        </p:spPr>
        <p:txBody>
          <a:bodyPr wrap="square">
            <a:noAutofit/>
          </a:bodyPr>
          <a:lstStyle/>
          <a:p>
            <a:endParaRPr lang="sr-Latn-RS"/>
          </a:p>
        </p:txBody>
      </p:sp>
      <p:sp>
        <p:nvSpPr>
          <p:cNvPr id="3" name="Text Placeholder 2">
            <a:extLst>
              <a:ext uri="{FF2B5EF4-FFF2-40B4-BE49-F238E27FC236}">
                <a16:creationId xmlns:a16="http://schemas.microsoft.com/office/drawing/2014/main" id="{E2B47E5A-16CA-40B2-83ED-0E31EF261F5D}"/>
              </a:ext>
            </a:extLst>
          </p:cNvPr>
          <p:cNvSpPr>
            <a:spLocks noGrp="1"/>
          </p:cNvSpPr>
          <p:nvPr>
            <p:ph type="body" sz="quarter" idx="11" hasCustomPrompt="1"/>
          </p:nvPr>
        </p:nvSpPr>
        <p:spPr>
          <a:xfrm>
            <a:off x="5386388" y="2342368"/>
            <a:ext cx="6224587" cy="3833008"/>
          </a:xfrm>
        </p:spPr>
        <p:txBody>
          <a:bodyPr>
            <a:normAutofit/>
          </a:bodyPr>
          <a:lstStyle>
            <a:lvl1pPr>
              <a:defRPr sz="20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com</a:t>
            </a:r>
            <a:endParaRPr lang="sr-Latn-RS" dirty="0"/>
          </a:p>
        </p:txBody>
      </p:sp>
      <p:sp>
        <p:nvSpPr>
          <p:cNvPr id="7" name="Text Placeholder 4">
            <a:extLst>
              <a:ext uri="{FF2B5EF4-FFF2-40B4-BE49-F238E27FC236}">
                <a16:creationId xmlns:a16="http://schemas.microsoft.com/office/drawing/2014/main" id="{23E62ADD-BB34-4BFC-83E8-54727B709133}"/>
              </a:ext>
            </a:extLst>
          </p:cNvPr>
          <p:cNvSpPr>
            <a:spLocks noGrp="1"/>
          </p:cNvSpPr>
          <p:nvPr>
            <p:ph type="body" sz="quarter" idx="3"/>
          </p:nvPr>
        </p:nvSpPr>
        <p:spPr>
          <a:xfrm>
            <a:off x="5386388" y="1266049"/>
            <a:ext cx="5183188" cy="823912"/>
          </a:xfrm>
        </p:spPr>
        <p:txBody>
          <a:bodyPr anchor="b">
            <a:norm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8" name="Graphic 7">
            <a:extLst>
              <a:ext uri="{FF2B5EF4-FFF2-40B4-BE49-F238E27FC236}">
                <a16:creationId xmlns:a16="http://schemas.microsoft.com/office/drawing/2014/main" id="{1E217518-3A67-4EC3-931F-EDF282E040F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11037" y="233398"/>
            <a:ext cx="1261019" cy="306734"/>
          </a:xfrm>
          <a:prstGeom prst="rect">
            <a:avLst/>
          </a:prstGeom>
        </p:spPr>
      </p:pic>
      <p:pic>
        <p:nvPicPr>
          <p:cNvPr id="9" name="Graphic 8">
            <a:extLst>
              <a:ext uri="{FF2B5EF4-FFF2-40B4-BE49-F238E27FC236}">
                <a16:creationId xmlns:a16="http://schemas.microsoft.com/office/drawing/2014/main" id="{D0E172A1-DB89-4C41-98D7-7A6F2AA779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6302" y="212034"/>
            <a:ext cx="3161927" cy="349462"/>
          </a:xfrm>
          <a:prstGeom prst="rect">
            <a:avLst/>
          </a:prstGeom>
        </p:spPr>
      </p:pic>
      <p:pic>
        <p:nvPicPr>
          <p:cNvPr id="10" name="Graphic 9">
            <a:extLst>
              <a:ext uri="{FF2B5EF4-FFF2-40B4-BE49-F238E27FC236}">
                <a16:creationId xmlns:a16="http://schemas.microsoft.com/office/drawing/2014/main" id="{9CAC8C39-9C95-4103-BB45-9D78A89C0249}"/>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rot="10800000">
            <a:off x="4741547" y="386766"/>
            <a:ext cx="7711709" cy="79765"/>
          </a:xfrm>
          <a:prstGeom prst="rect">
            <a:avLst/>
          </a:prstGeom>
        </p:spPr>
      </p:pic>
    </p:spTree>
    <p:extLst>
      <p:ext uri="{BB962C8B-B14F-4D97-AF65-F5344CB8AC3E}">
        <p14:creationId xmlns:p14="http://schemas.microsoft.com/office/powerpoint/2010/main" val="167391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6DF5-923E-414F-8292-C00BB2ACD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B4205E7-FB4F-4885-B73B-F6EBE25A85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63553-52C2-4D56-A10A-16D41E235C13}"/>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5" name="Footer Placeholder 4">
            <a:extLst>
              <a:ext uri="{FF2B5EF4-FFF2-40B4-BE49-F238E27FC236}">
                <a16:creationId xmlns:a16="http://schemas.microsoft.com/office/drawing/2014/main" id="{77283068-5008-47A6-AB46-81A8500C258A}"/>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DA641B7-82AC-46A1-A2EE-3C2EF2A20047}"/>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411725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82FD-CFB6-4CD0-BF4A-4CE5C38FEB2E}"/>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E1B4A0D3-7D04-4CB2-962C-D5E8DE5AA4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972EE297-895B-4E41-9156-0C59078939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37B7E159-677B-4D42-80BF-3DBFC0AAF282}"/>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6" name="Footer Placeholder 5">
            <a:extLst>
              <a:ext uri="{FF2B5EF4-FFF2-40B4-BE49-F238E27FC236}">
                <a16:creationId xmlns:a16="http://schemas.microsoft.com/office/drawing/2014/main" id="{172A9432-16BF-4D8F-8BD5-1C163CC4CBA4}"/>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0E5CBF93-BA6E-45E5-BB70-5E9F70AFDF21}"/>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40680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7DA3-B2D9-492F-A095-E964318D9876}"/>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0B48F405-A827-41F8-B9A8-68A33778CC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7C700-E3CB-4BB8-B22A-A0E382C205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74A7C058-A6D1-4C02-98B0-1DB6B26E3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EB556-99BC-4452-832B-C239FB950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7839DFE0-CA64-4B14-BE44-13B0E88FCA5A}"/>
              </a:ext>
            </a:extLst>
          </p:cNvPr>
          <p:cNvSpPr>
            <a:spLocks noGrp="1"/>
          </p:cNvSpPr>
          <p:nvPr>
            <p:ph type="dt" sz="half" idx="10"/>
          </p:nvPr>
        </p:nvSpPr>
        <p:spPr/>
        <p:txBody>
          <a:bodyPr/>
          <a:lstStyle/>
          <a:p>
            <a:fld id="{ED07FD5F-9C7C-4744-81C0-56692013BEAD}" type="datetimeFigureOut">
              <a:rPr lang="sr-Latn-RS" smtClean="0"/>
              <a:t>12.9.2023.</a:t>
            </a:fld>
            <a:endParaRPr lang="sr-Latn-RS"/>
          </a:p>
        </p:txBody>
      </p:sp>
      <p:sp>
        <p:nvSpPr>
          <p:cNvPr id="8" name="Footer Placeholder 7">
            <a:extLst>
              <a:ext uri="{FF2B5EF4-FFF2-40B4-BE49-F238E27FC236}">
                <a16:creationId xmlns:a16="http://schemas.microsoft.com/office/drawing/2014/main" id="{1D422BDC-1120-4FCB-B9E2-7FD091C083A7}"/>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30161284-A591-445C-B7C2-9C87AC087E25}"/>
              </a:ext>
            </a:extLst>
          </p:cNvPr>
          <p:cNvSpPr>
            <a:spLocks noGrp="1"/>
          </p:cNvSpPr>
          <p:nvPr>
            <p:ph type="sldNum" sz="quarter" idx="12"/>
          </p:nvPr>
        </p:nvSpPr>
        <p:spPr/>
        <p:txBody>
          <a:bodyPr/>
          <a:lstStyle/>
          <a:p>
            <a:fld id="{DA01CA5F-7C3F-42E4-8CAF-F864022672ED}" type="slidenum">
              <a:rPr lang="sr-Latn-RS" smtClean="0"/>
              <a:t>‹#›</a:t>
            </a:fld>
            <a:endParaRPr lang="sr-Latn-RS"/>
          </a:p>
        </p:txBody>
      </p:sp>
    </p:spTree>
    <p:extLst>
      <p:ext uri="{BB962C8B-B14F-4D97-AF65-F5344CB8AC3E}">
        <p14:creationId xmlns:p14="http://schemas.microsoft.com/office/powerpoint/2010/main" val="64995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16AFD6EB-34F3-48EB-A2E2-6F6F96082065}"/>
              </a:ext>
            </a:extLst>
          </p:cNvPr>
          <p:cNvSpPr/>
          <p:nvPr userDrawn="1"/>
        </p:nvSpPr>
        <p:spPr>
          <a:xfrm>
            <a:off x="162838" y="200416"/>
            <a:ext cx="11849622" cy="4421688"/>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11" name="Picture Placeholder 10">
            <a:extLst>
              <a:ext uri="{FF2B5EF4-FFF2-40B4-BE49-F238E27FC236}">
                <a16:creationId xmlns:a16="http://schemas.microsoft.com/office/drawing/2014/main" id="{A411C635-E12B-4D0D-88C1-FD9C8CA4C564}"/>
              </a:ext>
            </a:extLst>
          </p:cNvPr>
          <p:cNvSpPr>
            <a:spLocks noGrp="1"/>
          </p:cNvSpPr>
          <p:nvPr>
            <p:ph type="pic" sz="quarter" idx="10" hasCustomPrompt="1"/>
          </p:nvPr>
        </p:nvSpPr>
        <p:spPr>
          <a:xfrm>
            <a:off x="179540" y="-776288"/>
            <a:ext cx="14017625" cy="7634288"/>
          </a:xfrm>
        </p:spPr>
        <p:txBody>
          <a:bodyPr/>
          <a:lstStyle/>
          <a:p>
            <a:r>
              <a:rPr lang="en-US" dirty="0"/>
              <a:t>z</a:t>
            </a:r>
            <a:endParaRPr lang="sr-Latn-RS" dirty="0"/>
          </a:p>
        </p:txBody>
      </p:sp>
    </p:spTree>
    <p:extLst>
      <p:ext uri="{BB962C8B-B14F-4D97-AF65-F5344CB8AC3E}">
        <p14:creationId xmlns:p14="http://schemas.microsoft.com/office/powerpoint/2010/main" val="10415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2EDEDC-5A95-48A5-9163-98A2E1C70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F2D7017D-AE30-4A0B-A44B-87740296E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F5930D18-8DF3-45D9-BE9D-314042031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7FD5F-9C7C-4744-81C0-56692013BEAD}" type="datetimeFigureOut">
              <a:rPr lang="sr-Latn-RS" smtClean="0"/>
              <a:t>12.9.2023.</a:t>
            </a:fld>
            <a:endParaRPr lang="sr-Latn-RS"/>
          </a:p>
        </p:txBody>
      </p:sp>
      <p:sp>
        <p:nvSpPr>
          <p:cNvPr id="5" name="Footer Placeholder 4">
            <a:extLst>
              <a:ext uri="{FF2B5EF4-FFF2-40B4-BE49-F238E27FC236}">
                <a16:creationId xmlns:a16="http://schemas.microsoft.com/office/drawing/2014/main" id="{E5F4476C-C569-446B-942A-886064525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3B95082A-C0A5-4EF1-A9DD-D1AE766C3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1CA5F-7C3F-42E4-8CAF-F864022672ED}" type="slidenum">
              <a:rPr lang="sr-Latn-RS" smtClean="0"/>
              <a:t>‹#›</a:t>
            </a:fld>
            <a:endParaRPr lang="sr-Latn-RS"/>
          </a:p>
        </p:txBody>
      </p:sp>
    </p:spTree>
    <p:extLst>
      <p:ext uri="{BB962C8B-B14F-4D97-AF65-F5344CB8AC3E}">
        <p14:creationId xmlns:p14="http://schemas.microsoft.com/office/powerpoint/2010/main" val="262651456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0" r:id="rId4"/>
    <p:sldLayoutId id="2147483661" r:id="rId5"/>
    <p:sldLayoutId id="2147483651" r:id="rId6"/>
    <p:sldLayoutId id="2147483652" r:id="rId7"/>
    <p:sldLayoutId id="2147483653" r:id="rId8"/>
    <p:sldLayoutId id="2147483654" r:id="rId9"/>
    <p:sldLayoutId id="2147483655" r:id="rId10"/>
    <p:sldLayoutId id="2147483663" r:id="rId11"/>
    <p:sldLayoutId id="2147483662"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ec.europa.eu/eurostat/web/main/data/web-service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eurostat/web/main/data/web-services" TargetMode="External"/><Relationship Id="rId2" Type="http://schemas.openxmlformats.org/officeDocument/2006/relationships/hyperlink" Target="https://vladica.in.r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dgs4all.rs/en/documen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37DDD5F-1CAC-4866-BA15-AEB3077CADE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4596715"/>
          </a:xfrm>
          <a:blipFill dpi="0" rotWithShape="1">
            <a:blip r:embed="rId3" cstate="screen">
              <a:alphaModFix amt="48000"/>
              <a:duotone>
                <a:schemeClr val="bg2">
                  <a:shade val="45000"/>
                  <a:satMod val="135000"/>
                </a:schemeClr>
                <a:prstClr val="white"/>
              </a:duotone>
              <a:extLst>
                <a:ext uri="{28A0092B-C50C-407E-A947-70E740481C1C}">
                  <a14:useLocalDpi xmlns:a14="http://schemas.microsoft.com/office/drawing/2010/main"/>
                </a:ext>
              </a:extLst>
            </a:blip>
            <a:srcRect/>
            <a:stretch>
              <a:fillRect l="22415" r="22415"/>
            </a:stretch>
          </a:blipFill>
          <a:effectLst/>
        </p:spPr>
      </p:pic>
      <p:sp>
        <p:nvSpPr>
          <p:cNvPr id="5" name="Title 4">
            <a:extLst>
              <a:ext uri="{FF2B5EF4-FFF2-40B4-BE49-F238E27FC236}">
                <a16:creationId xmlns:a16="http://schemas.microsoft.com/office/drawing/2014/main" id="{ECC1CE65-4F10-4CF6-92BF-8AF55EBC2CAD}"/>
              </a:ext>
            </a:extLst>
          </p:cNvPr>
          <p:cNvSpPr>
            <a:spLocks noGrp="1"/>
          </p:cNvSpPr>
          <p:nvPr>
            <p:ph type="ctrTitle"/>
          </p:nvPr>
        </p:nvSpPr>
        <p:spPr>
          <a:xfrm>
            <a:off x="5418729" y="1143175"/>
            <a:ext cx="6405013" cy="1794613"/>
          </a:xfrm>
        </p:spPr>
        <p:txBody>
          <a:bodyPr anchor="ctr">
            <a:noAutofit/>
          </a:bodyPr>
          <a:lstStyle/>
          <a:p>
            <a:pPr algn="ctr"/>
            <a:r>
              <a:rPr lang="en-US" sz="3800" b="1" dirty="0" smtClean="0">
                <a:latin typeface="Arial" panose="020B0604020202020204" pitchFamily="34" charset="0"/>
                <a:cs typeface="Arial" panose="020B0604020202020204" pitchFamily="34" charset="0"/>
              </a:rPr>
              <a:t>Use of Eurostat Open Data for EU SDG Reporting</a:t>
            </a:r>
            <a:br>
              <a:rPr lang="en-US" sz="3800" b="1" dirty="0" smtClean="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 Serbia case </a:t>
            </a:r>
            <a:r>
              <a:rPr lang="en-US" sz="3800" dirty="0">
                <a:latin typeface="Arial" panose="020B0604020202020204" pitchFamily="34" charset="0"/>
                <a:cs typeface="Arial" panose="020B0604020202020204" pitchFamily="34" charset="0"/>
              </a:rPr>
              <a:t>‒</a:t>
            </a:r>
            <a:endParaRPr lang="sr-Latn-RS" sz="3800" dirty="0">
              <a:latin typeface="Arial" panose="020B0604020202020204" pitchFamily="34" charset="0"/>
              <a:cs typeface="Arial" panose="020B0604020202020204" pitchFamily="34" charset="0"/>
            </a:endParaRPr>
          </a:p>
        </p:txBody>
      </p:sp>
      <p:sp>
        <p:nvSpPr>
          <p:cNvPr id="7" name="Subtitle 18">
            <a:extLst>
              <a:ext uri="{FF2B5EF4-FFF2-40B4-BE49-F238E27FC236}">
                <a16:creationId xmlns:a16="http://schemas.microsoft.com/office/drawing/2014/main" id="{210D74FA-8E36-439D-BC10-011D0BDCF9E2}"/>
              </a:ext>
            </a:extLst>
          </p:cNvPr>
          <p:cNvSpPr txBox="1">
            <a:spLocks/>
          </p:cNvSpPr>
          <p:nvPr/>
        </p:nvSpPr>
        <p:spPr>
          <a:xfrm>
            <a:off x="310341" y="3800735"/>
            <a:ext cx="3239193" cy="64657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smtClean="0"/>
              <a:t>Sustainathon 2023</a:t>
            </a:r>
            <a:endParaRPr lang="en-US" sz="2400" dirty="0" smtClean="0"/>
          </a:p>
          <a:p>
            <a:pPr>
              <a:spcBef>
                <a:spcPts val="600"/>
              </a:spcBef>
            </a:pPr>
            <a:r>
              <a:rPr lang="en-US" sz="1400" i="1" dirty="0" smtClean="0"/>
              <a:t>19 September 2023</a:t>
            </a:r>
            <a:endParaRPr lang="sr-Latn-RS" sz="1400" i="1" dirty="0"/>
          </a:p>
        </p:txBody>
      </p:sp>
      <p:sp>
        <p:nvSpPr>
          <p:cNvPr id="6" name="Subtitle 18">
            <a:extLst>
              <a:ext uri="{FF2B5EF4-FFF2-40B4-BE49-F238E27FC236}">
                <a16:creationId xmlns:a16="http://schemas.microsoft.com/office/drawing/2014/main" id="{210D74FA-8E36-439D-BC10-011D0BDCF9E2}"/>
              </a:ext>
            </a:extLst>
          </p:cNvPr>
          <p:cNvSpPr txBox="1">
            <a:spLocks/>
          </p:cNvSpPr>
          <p:nvPr/>
        </p:nvSpPr>
        <p:spPr>
          <a:xfrm>
            <a:off x="8912181" y="3701892"/>
            <a:ext cx="3279820" cy="74541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smtClean="0"/>
              <a:t>Vladica </a:t>
            </a:r>
            <a:r>
              <a:rPr lang="en-US" sz="1800" b="1" dirty="0"/>
              <a:t>J</a:t>
            </a:r>
            <a:r>
              <a:rPr lang="en-US" sz="1800" b="1" dirty="0" smtClean="0"/>
              <a:t>ankovic</a:t>
            </a:r>
            <a:endParaRPr lang="en-US" sz="1800" dirty="0" smtClean="0"/>
          </a:p>
          <a:p>
            <a:pPr>
              <a:spcBef>
                <a:spcPts val="600"/>
              </a:spcBef>
            </a:pPr>
            <a:r>
              <a:rPr lang="en-US" sz="1400" i="1" dirty="0"/>
              <a:t>Unit for Sustainable Development Goals </a:t>
            </a:r>
            <a:endParaRPr lang="en-US" sz="1400" i="1" dirty="0" smtClean="0"/>
          </a:p>
          <a:p>
            <a:pPr>
              <a:spcBef>
                <a:spcPts val="600"/>
              </a:spcBef>
            </a:pPr>
            <a:r>
              <a:rPr lang="en-US" sz="1400" i="1" dirty="0" smtClean="0"/>
              <a:t>and </a:t>
            </a:r>
            <a:r>
              <a:rPr lang="en-US" sz="1400" i="1" dirty="0"/>
              <a:t>Socio-Economic Indicators</a:t>
            </a:r>
            <a:endParaRPr lang="sr-Latn-RS" sz="1400" i="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457"/>
            <a:ext cx="3475876" cy="101379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3418" y="-12851"/>
            <a:ext cx="1468582" cy="1043104"/>
          </a:xfrm>
          <a:prstGeom prst="rect">
            <a:avLst/>
          </a:prstGeom>
        </p:spPr>
      </p:pic>
    </p:spTree>
    <p:extLst>
      <p:ext uri="{BB962C8B-B14F-4D97-AF65-F5344CB8AC3E}">
        <p14:creationId xmlns:p14="http://schemas.microsoft.com/office/powerpoint/2010/main" val="258788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96214" y="927280"/>
            <a:ext cx="11629623" cy="10947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smtClean="0">
                <a:solidFill>
                  <a:schemeClr val="bg1">
                    <a:lumMod val="50000"/>
                  </a:schemeClr>
                </a:solidFill>
                <a:latin typeface="Arial" panose="020B0604020202020204" pitchFamily="34" charset="0"/>
                <a:cs typeface="Arial" panose="020B0604020202020204" pitchFamily="34" charset="0"/>
              </a:rPr>
              <a:t>Open data ecosystems</a:t>
            </a:r>
          </a:p>
          <a:p>
            <a:pPr algn="ctr"/>
            <a:r>
              <a:rPr lang="en-US" sz="2800" b="1" dirty="0" smtClean="0">
                <a:solidFill>
                  <a:schemeClr val="bg1">
                    <a:lumMod val="50000"/>
                  </a:schemeClr>
                </a:solidFill>
                <a:latin typeface="Arial" panose="020B0604020202020204" pitchFamily="34" charset="0"/>
                <a:cs typeface="Arial" panose="020B0604020202020204" pitchFamily="34" charset="0"/>
              </a:rPr>
              <a:t>‒ features </a:t>
            </a:r>
            <a:r>
              <a:rPr lang="en-US" sz="2800" b="1" dirty="0">
                <a:solidFill>
                  <a:schemeClr val="bg1">
                    <a:lumMod val="50000"/>
                  </a:schemeClr>
                </a:solidFill>
                <a:latin typeface="Arial" panose="020B0604020202020204" pitchFamily="34" charset="0"/>
                <a:cs typeface="Arial" panose="020B0604020202020204" pitchFamily="34" charset="0"/>
              </a:rPr>
              <a:t>and possibilities ‒ </a:t>
            </a:r>
          </a:p>
        </p:txBody>
      </p:sp>
      <p:sp>
        <p:nvSpPr>
          <p:cNvPr id="4" name="Subtitle 2"/>
          <p:cNvSpPr txBox="1">
            <a:spLocks/>
          </p:cNvSpPr>
          <p:nvPr/>
        </p:nvSpPr>
        <p:spPr>
          <a:xfrm>
            <a:off x="1192166" y="2434107"/>
            <a:ext cx="10385941" cy="38121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Access to data sets of statistical indicators collected, verified and published by public authorities: NSOs, Eurostat etc.;</a:t>
            </a:r>
            <a:endParaRPr lang="ru-RU" sz="2200" dirty="0" smtClean="0">
              <a:latin typeface="Arial" panose="020B0604020202020204" pitchFamily="34" charset="0"/>
              <a:cs typeface="Arial" panose="020B0604020202020204" pitchFamily="34" charset="0"/>
            </a:endParaRPr>
          </a:p>
          <a:p>
            <a:pPr marL="342900" indent="-342900">
              <a:lnSpc>
                <a:spcPct val="100000"/>
              </a:lnSpc>
              <a:buFont typeface="Wingdings" panose="05000000000000000000" pitchFamily="2" charset="2"/>
              <a:buChar char="Ø"/>
            </a:pPr>
            <a:r>
              <a:rPr lang="en-US" sz="2200" dirty="0">
                <a:latin typeface="Arial" panose="020B0604020202020204" pitchFamily="34" charset="0"/>
                <a:cs typeface="Arial" panose="020B0604020202020204" pitchFamily="34" charset="0"/>
              </a:rPr>
              <a:t>D</a:t>
            </a:r>
            <a:r>
              <a:rPr lang="en-US" sz="2200" dirty="0" smtClean="0">
                <a:latin typeface="Arial" panose="020B0604020202020204" pitchFamily="34" charset="0"/>
                <a:cs typeface="Arial" panose="020B0604020202020204" pitchFamily="34" charset="0"/>
              </a:rPr>
              <a:t>ata are electronically </a:t>
            </a:r>
            <a:r>
              <a:rPr lang="en-US" sz="2200" dirty="0">
                <a:latin typeface="Arial" panose="020B0604020202020204" pitchFamily="34" charset="0"/>
                <a:cs typeface="Arial" panose="020B0604020202020204" pitchFamily="34" charset="0"/>
              </a:rPr>
              <a:t>available in machine readable format so that they can be directly used for development of </a:t>
            </a:r>
            <a:r>
              <a:rPr lang="en-US" sz="2200" dirty="0" smtClean="0">
                <a:latin typeface="Arial" panose="020B0604020202020204" pitchFamily="34" charset="0"/>
                <a:cs typeface="Arial" panose="020B0604020202020204" pitchFamily="34" charset="0"/>
              </a:rPr>
              <a:t>various applications;</a:t>
            </a:r>
            <a:r>
              <a:rPr lang="ru-RU" sz="2200" dirty="0" smtClean="0">
                <a:latin typeface="Arial" panose="020B0604020202020204" pitchFamily="34" charset="0"/>
                <a:cs typeface="Arial" panose="020B0604020202020204" pitchFamily="34" charset="0"/>
              </a:rPr>
              <a:t> </a:t>
            </a:r>
          </a:p>
          <a:p>
            <a:pPr marL="342900" indent="-342900">
              <a:lnSpc>
                <a:spcPct val="100000"/>
              </a:lnSpc>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Open data encourage the e-Government, national and international policies and reporting at different levels (from country to local level);</a:t>
            </a:r>
            <a:r>
              <a:rPr lang="ru-RU" sz="2200" dirty="0" smtClean="0">
                <a:latin typeface="Arial" panose="020B0604020202020204" pitchFamily="34" charset="0"/>
                <a:cs typeface="Arial" panose="020B0604020202020204" pitchFamily="34" charset="0"/>
              </a:rPr>
              <a:t> </a:t>
            </a:r>
          </a:p>
          <a:p>
            <a:pPr marL="342900" indent="-342900">
              <a:lnSpc>
                <a:spcPct val="100000"/>
              </a:lnSpc>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Open data are intended for </a:t>
            </a:r>
            <a:r>
              <a:rPr lang="en-US" sz="2200" dirty="0">
                <a:latin typeface="Arial" panose="020B0604020202020204" pitchFamily="34" charset="0"/>
                <a:cs typeface="Arial" panose="020B0604020202020204" pitchFamily="34" charset="0"/>
              </a:rPr>
              <a:t>all users: IT professionals, researchers, companies, journalists, government authorities, </a:t>
            </a:r>
            <a:r>
              <a:rPr lang="en-US" sz="2200" dirty="0" smtClean="0">
                <a:latin typeface="Arial" panose="020B0604020202020204" pitchFamily="34" charset="0"/>
                <a:cs typeface="Arial" panose="020B0604020202020204" pitchFamily="34" charset="0"/>
              </a:rPr>
              <a:t>local </a:t>
            </a:r>
            <a:r>
              <a:rPr lang="en-US" sz="2200" dirty="0">
                <a:latin typeface="Arial" panose="020B0604020202020204" pitchFamily="34" charset="0"/>
                <a:cs typeface="Arial" panose="020B0604020202020204" pitchFamily="34" charset="0"/>
              </a:rPr>
              <a:t>governments and </a:t>
            </a:r>
            <a:r>
              <a:rPr lang="en-US" sz="2200" dirty="0" smtClean="0">
                <a:latin typeface="Arial" panose="020B0604020202020204" pitchFamily="34" charset="0"/>
                <a:cs typeface="Arial" panose="020B0604020202020204" pitchFamily="34" charset="0"/>
              </a:rPr>
              <a:t>citizens;</a:t>
            </a:r>
            <a:endParaRPr lang="ru-RU"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79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3798923" y="2620278"/>
            <a:ext cx="7295606" cy="29854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smtClean="0">
                <a:latin typeface="Arial" panose="020B0604020202020204" pitchFamily="34" charset="0"/>
                <a:cs typeface="Arial" panose="020B0604020202020204" pitchFamily="34" charset="0"/>
              </a:rPr>
              <a:t>Eurostat offers access to all their datasets </a:t>
            </a:r>
            <a:r>
              <a:rPr lang="en-US" sz="2200" dirty="0">
                <a:latin typeface="Arial" panose="020B0604020202020204" pitchFamily="34" charset="0"/>
                <a:cs typeface="Arial" panose="020B0604020202020204" pitchFamily="34" charset="0"/>
              </a:rPr>
              <a:t>using </a:t>
            </a:r>
            <a:r>
              <a:rPr lang="en-US" sz="2200" b="1" dirty="0">
                <a:solidFill>
                  <a:srgbClr val="0365AE"/>
                </a:solidFill>
                <a:latin typeface="Arial" panose="020B0604020202020204" pitchFamily="34" charset="0"/>
                <a:cs typeface="Arial" panose="020B0604020202020204" pitchFamily="34" charset="0"/>
                <a:hlinkClick r:id="rId2"/>
              </a:rPr>
              <a:t>Eurostat statistics web </a:t>
            </a:r>
            <a:r>
              <a:rPr lang="en-US" sz="2200" b="1" dirty="0" smtClean="0">
                <a:solidFill>
                  <a:srgbClr val="0365AE"/>
                </a:solidFill>
                <a:latin typeface="Arial" panose="020B0604020202020204" pitchFamily="34" charset="0"/>
                <a:cs typeface="Arial" panose="020B0604020202020204" pitchFamily="34" charset="0"/>
                <a:hlinkClick r:id="rId2"/>
              </a:rPr>
              <a:t>services</a:t>
            </a:r>
            <a:r>
              <a:rPr lang="en-US" sz="2200" dirty="0" smtClean="0">
                <a:latin typeface="Arial" panose="020B0604020202020204" pitchFamily="34" charset="0"/>
                <a:cs typeface="Arial" panose="020B0604020202020204" pitchFamily="34" charset="0"/>
              </a:rPr>
              <a:t>.</a:t>
            </a:r>
            <a:endParaRPr lang="sr-Cyrl-RS" sz="1700" dirty="0" smtClean="0">
              <a:latin typeface="Arial" panose="020B0604020202020204" pitchFamily="34" charset="0"/>
              <a:cs typeface="Arial" panose="020B0604020202020204" pitchFamily="34" charset="0"/>
            </a:endParaRPr>
          </a:p>
          <a:p>
            <a:pPr marL="0" indent="0">
              <a:lnSpc>
                <a:spcPct val="110000"/>
              </a:lnSpc>
              <a:spcBef>
                <a:spcPts val="1500"/>
              </a:spcBef>
              <a:buNone/>
            </a:pPr>
            <a:r>
              <a:rPr lang="en-US" sz="2200" dirty="0" smtClean="0">
                <a:latin typeface="Arial" panose="020B0604020202020204" pitchFamily="34" charset="0"/>
                <a:cs typeface="Arial" panose="020B0604020202020204" pitchFamily="34" charset="0"/>
              </a:rPr>
              <a:t>Users </a:t>
            </a:r>
            <a:r>
              <a:rPr lang="en-US" sz="2200" dirty="0">
                <a:latin typeface="Arial" panose="020B0604020202020204" pitchFamily="34" charset="0"/>
                <a:cs typeface="Arial" panose="020B0604020202020204" pitchFamily="34" charset="0"/>
              </a:rPr>
              <a:t>can access the latest version of datasets, being updated </a:t>
            </a:r>
            <a:r>
              <a:rPr lang="en-US" sz="2200" b="1" dirty="0">
                <a:latin typeface="Arial" panose="020B0604020202020204" pitchFamily="34" charset="0"/>
                <a:cs typeface="Arial" panose="020B0604020202020204" pitchFamily="34" charset="0"/>
              </a:rPr>
              <a:t>twice a day</a:t>
            </a:r>
            <a:r>
              <a:rPr lang="en-US" sz="2200" dirty="0">
                <a:latin typeface="Arial" panose="020B0604020202020204" pitchFamily="34" charset="0"/>
                <a:cs typeface="Arial" panose="020B0604020202020204" pitchFamily="34" charset="0"/>
              </a:rPr>
              <a:t>.</a:t>
            </a:r>
            <a:endParaRPr lang="sr-Cyrl-RS" sz="2200" dirty="0">
              <a:latin typeface="Arial" panose="020B0604020202020204" pitchFamily="34" charset="0"/>
              <a:cs typeface="Arial" panose="020B0604020202020204" pitchFamily="34" charset="0"/>
            </a:endParaRPr>
          </a:p>
          <a:p>
            <a:pPr marL="0" indent="0">
              <a:lnSpc>
                <a:spcPct val="110000"/>
              </a:lnSpc>
              <a:spcBef>
                <a:spcPts val="1500"/>
              </a:spcBef>
              <a:buNone/>
            </a:pPr>
            <a:r>
              <a:rPr lang="en-US" sz="2200" dirty="0" smtClean="0">
                <a:latin typeface="Arial" panose="020B0604020202020204" pitchFamily="34" charset="0"/>
                <a:cs typeface="Arial" panose="020B0604020202020204" pitchFamily="34" charset="0"/>
              </a:rPr>
              <a:t>This approach is used by Eurostat and many users, for various data visualization and reporting purposes.</a:t>
            </a:r>
            <a:endParaRPr lang="sr-Cyrl-RS" sz="2200" dirty="0" smtClean="0">
              <a:latin typeface="Arial" panose="020B0604020202020204" pitchFamily="34" charset="0"/>
              <a:cs typeface="Arial" panose="020B0604020202020204" pitchFamily="34" charset="0"/>
            </a:endParaRPr>
          </a:p>
        </p:txBody>
      </p:sp>
      <p:sp>
        <p:nvSpPr>
          <p:cNvPr id="11" name="Title 1"/>
          <p:cNvSpPr txBox="1">
            <a:spLocks/>
          </p:cNvSpPr>
          <p:nvPr/>
        </p:nvSpPr>
        <p:spPr>
          <a:xfrm>
            <a:off x="2990204" y="1192936"/>
            <a:ext cx="5974079" cy="687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smtClean="0">
                <a:solidFill>
                  <a:schemeClr val="bg1">
                    <a:lumMod val="50000"/>
                  </a:schemeClr>
                </a:solidFill>
                <a:latin typeface="Arial" panose="020B0604020202020204" pitchFamily="34" charset="0"/>
                <a:cs typeface="Arial" panose="020B0604020202020204" pitchFamily="34" charset="0"/>
              </a:rPr>
              <a:t>Eurostat Open data</a:t>
            </a:r>
            <a:endParaRPr lang="en-US" sz="3800" b="1" dirty="0">
              <a:solidFill>
                <a:schemeClr val="bg1">
                  <a:lumMod val="50000"/>
                </a:schemeClr>
              </a:solidFill>
              <a:latin typeface="Arial" panose="020B0604020202020204" pitchFamily="34" charset="0"/>
              <a:cs typeface="Arial" panose="020B0604020202020204" pitchFamily="34" charset="0"/>
            </a:endParaRPr>
          </a:p>
        </p:txBody>
      </p:sp>
      <p:pic>
        <p:nvPicPr>
          <p:cNvPr id="12" name="Picture Placeholder 7">
            <a:extLst>
              <a:ext uri="{FF2B5EF4-FFF2-40B4-BE49-F238E27FC236}">
                <a16:creationId xmlns:a16="http://schemas.microsoft.com/office/drawing/2014/main" id="{A5CE3E59-D377-4DDB-9FC1-3F49EE44FD50}"/>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tretch>
            <a:fillRect/>
          </a:stretch>
        </p:blipFill>
        <p:spPr>
          <a:xfrm>
            <a:off x="1033222" y="2620278"/>
            <a:ext cx="2665949" cy="3603125"/>
          </a:xfrm>
        </p:spPr>
      </p:pic>
    </p:spTree>
    <p:extLst>
      <p:ext uri="{BB962C8B-B14F-4D97-AF65-F5344CB8AC3E}">
        <p14:creationId xmlns:p14="http://schemas.microsoft.com/office/powerpoint/2010/main" val="370080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96214" y="1107584"/>
            <a:ext cx="11629623" cy="772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smtClean="0">
                <a:solidFill>
                  <a:schemeClr val="bg1">
                    <a:lumMod val="50000"/>
                  </a:schemeClr>
                </a:solidFill>
                <a:latin typeface="Arial" panose="020B0604020202020204" pitchFamily="34" charset="0"/>
                <a:cs typeface="Arial" panose="020B0604020202020204" pitchFamily="34" charset="0"/>
              </a:rPr>
              <a:t>EU SDG Profile Creator</a:t>
            </a:r>
            <a:endParaRPr lang="en-US" sz="2800" b="1" dirty="0">
              <a:solidFill>
                <a:schemeClr val="bg1">
                  <a:lumMod val="50000"/>
                </a:schemeClr>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1192164" y="2279561"/>
            <a:ext cx="10385941" cy="42043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This is </a:t>
            </a:r>
            <a:r>
              <a:rPr lang="en-US" sz="2000" u="sng" dirty="0" smtClean="0">
                <a:latin typeface="Arial" panose="020B0604020202020204" pitchFamily="34" charset="0"/>
                <a:cs typeface="Arial" panose="020B0604020202020204" pitchFamily="34" charset="0"/>
              </a:rPr>
              <a:t>a free Windows desktop application</a:t>
            </a:r>
            <a:r>
              <a:rPr lang="en-US" sz="2000" dirty="0" smtClean="0">
                <a:latin typeface="Arial" panose="020B0604020202020204" pitchFamily="34" charset="0"/>
                <a:cs typeface="Arial" panose="020B0604020202020204" pitchFamily="34" charset="0"/>
              </a:rPr>
              <a:t> aimed to create automatically the report (profile) with EU SDG relevant indicators. The application is available at authors web site </a:t>
            </a:r>
            <a:r>
              <a:rPr lang="en-US" sz="2000" dirty="0" smtClean="0">
                <a:latin typeface="Arial" panose="020B0604020202020204" pitchFamily="34" charset="0"/>
                <a:cs typeface="Arial" panose="020B0604020202020204" pitchFamily="34" charset="0"/>
                <a:hlinkClick r:id="rId2"/>
              </a:rPr>
              <a:t>https://vladica.in.rs</a:t>
            </a:r>
            <a:r>
              <a:rPr lang="en-US" sz="2000" dirty="0" smtClean="0">
                <a:latin typeface="Arial" panose="020B0604020202020204" pitchFamily="34" charset="0"/>
                <a:cs typeface="Arial" panose="020B0604020202020204" pitchFamily="34" charset="0"/>
              </a:rPr>
              <a:t>;</a:t>
            </a:r>
            <a:endParaRPr lang="ru-RU" sz="2000" dirty="0" smtClean="0">
              <a:latin typeface="Arial" panose="020B0604020202020204" pitchFamily="34" charset="0"/>
              <a:cs typeface="Arial" panose="020B0604020202020204" pitchFamily="34" charset="0"/>
            </a:endParaRPr>
          </a:p>
          <a:p>
            <a:pPr marL="342900" indent="-342900">
              <a:lnSpc>
                <a:spcPct val="10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application </a:t>
            </a:r>
            <a:r>
              <a:rPr lang="en-US" sz="2000" u="sng" dirty="0" smtClean="0">
                <a:latin typeface="Arial" panose="020B0604020202020204" pitchFamily="34" charset="0"/>
                <a:cs typeface="Arial" panose="020B0604020202020204" pitchFamily="34" charset="0"/>
              </a:rPr>
              <a:t>fully explores</a:t>
            </a:r>
            <a:r>
              <a:rPr lang="en-US" sz="2000" dirty="0" smtClean="0">
                <a:latin typeface="Arial" panose="020B0604020202020204" pitchFamily="34" charset="0"/>
                <a:cs typeface="Arial" panose="020B0604020202020204" pitchFamily="34" charset="0"/>
              </a:rPr>
              <a:t> the </a:t>
            </a:r>
            <a:r>
              <a:rPr lang="en-US" sz="2000" dirty="0" smtClean="0">
                <a:solidFill>
                  <a:srgbClr val="0365AE"/>
                </a:solidFill>
                <a:latin typeface="Arial" panose="020B0604020202020204" pitchFamily="34" charset="0"/>
                <a:cs typeface="Arial" panose="020B0604020202020204" pitchFamily="34" charset="0"/>
                <a:hlinkClick r:id="rId3"/>
              </a:rPr>
              <a:t>Eurostat statistics web services</a:t>
            </a:r>
            <a:r>
              <a:rPr lang="en-US" sz="2000" dirty="0" smtClean="0">
                <a:latin typeface="Arial" panose="020B0604020202020204" pitchFamily="34" charset="0"/>
                <a:cs typeface="Arial" panose="020B0604020202020204" pitchFamily="34" charset="0"/>
              </a:rPr>
              <a:t>. It requires Windows, Internet connection and Microsoft Excel;</a:t>
            </a:r>
            <a:endParaRPr lang="ru-RU" sz="2000" dirty="0" smtClean="0">
              <a:latin typeface="Arial" panose="020B0604020202020204" pitchFamily="34" charset="0"/>
              <a:cs typeface="Arial" panose="020B0604020202020204" pitchFamily="34" charset="0"/>
            </a:endParaRPr>
          </a:p>
          <a:p>
            <a:pPr marL="342900" indent="-342900">
              <a:lnSpc>
                <a:spcPct val="10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profile (an Excel file) created by the application contains full set of tables, charts and description </a:t>
            </a:r>
            <a:r>
              <a:rPr lang="en-US" sz="2000" dirty="0">
                <a:latin typeface="Arial" panose="020B0604020202020204" pitchFamily="34" charset="0"/>
                <a:cs typeface="Arial" panose="020B0604020202020204" pitchFamily="34" charset="0"/>
              </a:rPr>
              <a:t>for each selected EU SDG indicator and </a:t>
            </a:r>
            <a:r>
              <a:rPr lang="en-US" sz="2000" dirty="0" smtClean="0">
                <a:latin typeface="Arial" panose="020B0604020202020204" pitchFamily="34" charset="0"/>
                <a:cs typeface="Arial" panose="020B0604020202020204" pitchFamily="34" charset="0"/>
              </a:rPr>
              <a:t>(optionally) the availability </a:t>
            </a:r>
            <a:r>
              <a:rPr lang="en-US" sz="2000" dirty="0">
                <a:latin typeface="Arial" panose="020B0604020202020204" pitchFamily="34" charset="0"/>
                <a:cs typeface="Arial" panose="020B0604020202020204" pitchFamily="34" charset="0"/>
              </a:rPr>
              <a:t>statistics;</a:t>
            </a:r>
            <a:r>
              <a:rPr lang="ru-RU" sz="2000" dirty="0" smtClean="0">
                <a:latin typeface="Arial" panose="020B0604020202020204" pitchFamily="34" charset="0"/>
                <a:cs typeface="Arial" panose="020B0604020202020204" pitchFamily="34" charset="0"/>
              </a:rPr>
              <a:t> </a:t>
            </a:r>
          </a:p>
          <a:p>
            <a:pPr marL="342900" indent="-342900">
              <a:lnSpc>
                <a:spcPct val="10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Users can create profile in four languages English, German, French (Euro base languages) and Serbian (Cyrillic or Latin script), for any combination of indicators, countries, time periods and type of charts;</a:t>
            </a:r>
            <a:endParaRPr lang="ru-RU"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46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60482" y="813023"/>
            <a:ext cx="5250874" cy="5716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chemeClr val="bg1">
                    <a:lumMod val="50000"/>
                  </a:schemeClr>
                </a:solidFill>
                <a:latin typeface="Arial" panose="020B0604020202020204" pitchFamily="34" charset="0"/>
                <a:cs typeface="Arial" panose="020B0604020202020204" pitchFamily="34" charset="0"/>
              </a:rPr>
              <a:t>EU SDG Profile Creator</a:t>
            </a:r>
            <a:endParaRPr lang="en-US" sz="3200" b="1" dirty="0">
              <a:solidFill>
                <a:schemeClr val="bg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147" y="2128058"/>
            <a:ext cx="7462705" cy="4480560"/>
          </a:xfrm>
          <a:prstGeom prst="rect">
            <a:avLst/>
          </a:prstGeom>
        </p:spPr>
      </p:pic>
      <p:sp>
        <p:nvSpPr>
          <p:cNvPr id="8" name="Down Arrow 7"/>
          <p:cNvSpPr/>
          <p:nvPr/>
        </p:nvSpPr>
        <p:spPr>
          <a:xfrm rot="18395044">
            <a:off x="3809519" y="3563720"/>
            <a:ext cx="664045" cy="1255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647"/>
            <a:ext cx="4606087" cy="2684452"/>
          </a:xfrm>
          <a:prstGeom prst="rect">
            <a:avLst/>
          </a:prstGeom>
        </p:spPr>
      </p:pic>
    </p:spTree>
    <p:extLst>
      <p:ext uri="{BB962C8B-B14F-4D97-AF65-F5344CB8AC3E}">
        <p14:creationId xmlns:p14="http://schemas.microsoft.com/office/powerpoint/2010/main" val="52777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752581" y="801990"/>
            <a:ext cx="7084744" cy="6961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lumMod val="50000"/>
                  </a:schemeClr>
                </a:solidFill>
                <a:latin typeface="Arial Black" panose="020B0A04020102020204" pitchFamily="34" charset="0"/>
              </a:rPr>
              <a:t>SDG Progress report</a:t>
            </a:r>
            <a:endParaRPr lang="en-US" sz="4000" dirty="0">
              <a:solidFill>
                <a:schemeClr val="bg1">
                  <a:lumMod val="50000"/>
                </a:schemeClr>
              </a:solidFill>
              <a:latin typeface="Arial Black" panose="020B0A04020102020204" pitchFamily="34" charset="0"/>
            </a:endParaRPr>
          </a:p>
        </p:txBody>
      </p:sp>
      <p:sp>
        <p:nvSpPr>
          <p:cNvPr id="6" name="Subtitle 2"/>
          <p:cNvSpPr txBox="1">
            <a:spLocks/>
          </p:cNvSpPr>
          <p:nvPr/>
        </p:nvSpPr>
        <p:spPr>
          <a:xfrm>
            <a:off x="4106486" y="1738648"/>
            <a:ext cx="7822277"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buNone/>
            </a:pPr>
            <a:r>
              <a:rPr lang="en-US" sz="1900" b="1" dirty="0">
                <a:solidFill>
                  <a:srgbClr val="FF0000"/>
                </a:solidFill>
              </a:rPr>
              <a:t>Report on Progress in achieving Sustainable Development Goals until 2030 in the Republic of Serbia compared to EU-27 and the countries in the region</a:t>
            </a:r>
            <a:endParaRPr lang="en-US" sz="1900" b="1" dirty="0" smtClean="0">
              <a:solidFill>
                <a:srgbClr val="FF0000"/>
              </a:solidFill>
            </a:endParaRPr>
          </a:p>
          <a:p>
            <a:pPr marL="0" indent="0">
              <a:lnSpc>
                <a:spcPct val="107000"/>
              </a:lnSpc>
              <a:buNone/>
            </a:pPr>
            <a:endParaRPr lang="en-US" sz="900" dirty="0" smtClean="0"/>
          </a:p>
          <a:p>
            <a:pPr>
              <a:lnSpc>
                <a:spcPct val="107000"/>
              </a:lnSpc>
              <a:spcBef>
                <a:spcPts val="0"/>
              </a:spcBef>
              <a:buFont typeface="Wingdings" panose="05000000000000000000" pitchFamily="2" charset="2"/>
              <a:buChar char="v"/>
            </a:pPr>
            <a:r>
              <a:rPr lang="en-US" sz="1800" dirty="0" smtClean="0"/>
              <a:t> This </a:t>
            </a:r>
            <a:r>
              <a:rPr lang="en-US" sz="1800" dirty="0"/>
              <a:t>report was initiated by the “Public Finance Reform – Agenda 2030” </a:t>
            </a:r>
            <a:r>
              <a:rPr lang="en-US" sz="1800" dirty="0" smtClean="0"/>
              <a:t>project supported </a:t>
            </a:r>
            <a:r>
              <a:rPr lang="en-US" sz="1800" dirty="0"/>
              <a:t>by the Governments of Germany and Switzerland and </a:t>
            </a:r>
            <a:r>
              <a:rPr lang="en-US" sz="1800" dirty="0" smtClean="0"/>
              <a:t>implemented by </a:t>
            </a:r>
            <a:r>
              <a:rPr lang="en-US" sz="1800" dirty="0"/>
              <a:t>Deutsche Gesellschaft für Internationale Zusammenarbeit (GIZ) </a:t>
            </a:r>
            <a:r>
              <a:rPr lang="en-US" sz="1800" dirty="0" smtClean="0"/>
              <a:t>GmbH. </a:t>
            </a:r>
          </a:p>
          <a:p>
            <a:pPr marL="0" indent="0">
              <a:lnSpc>
                <a:spcPct val="107000"/>
              </a:lnSpc>
              <a:buNone/>
            </a:pPr>
            <a:endParaRPr lang="en-US" sz="900" dirty="0" smtClean="0"/>
          </a:p>
          <a:p>
            <a:pPr>
              <a:lnSpc>
                <a:spcPct val="107000"/>
              </a:lnSpc>
              <a:spcBef>
                <a:spcPts val="0"/>
              </a:spcBef>
              <a:buFont typeface="Wingdings" panose="05000000000000000000" pitchFamily="2" charset="2"/>
              <a:buChar char="v"/>
            </a:pPr>
            <a:r>
              <a:rPr lang="en-US" sz="1800" dirty="0" smtClean="0"/>
              <a:t> The report is available at </a:t>
            </a:r>
            <a:r>
              <a:rPr lang="en-US" sz="1800" dirty="0"/>
              <a:t>SDGs4all platform </a:t>
            </a:r>
            <a:r>
              <a:rPr lang="en-US" sz="1800" dirty="0">
                <a:hlinkClick r:id="rId2"/>
              </a:rPr>
              <a:t>https://sdgs4all.rs/en/documents</a:t>
            </a:r>
            <a:r>
              <a:rPr lang="en-US" sz="1800" dirty="0" smtClean="0">
                <a:hlinkClick r:id="rId2"/>
              </a:rPr>
              <a:t>/</a:t>
            </a:r>
            <a:endParaRPr lang="en-US" sz="1800" dirty="0" smtClean="0"/>
          </a:p>
          <a:p>
            <a:pPr marL="0" indent="0">
              <a:lnSpc>
                <a:spcPct val="107000"/>
              </a:lnSpc>
              <a:spcBef>
                <a:spcPts val="0"/>
              </a:spcBef>
              <a:buNone/>
            </a:pPr>
            <a:endParaRPr lang="en-US" sz="900" dirty="0"/>
          </a:p>
          <a:p>
            <a:pPr>
              <a:lnSpc>
                <a:spcPct val="110000"/>
              </a:lnSpc>
              <a:buFont typeface="Wingdings" panose="05000000000000000000" pitchFamily="2" charset="2"/>
              <a:buChar char="v"/>
            </a:pPr>
            <a:r>
              <a:rPr lang="en-US" sz="2100" dirty="0" smtClean="0"/>
              <a:t> </a:t>
            </a:r>
            <a:r>
              <a:rPr lang="en-US" sz="1800" dirty="0" smtClean="0"/>
              <a:t>To prepare data and visualizations the EU SDG Profile Creator application was used. The </a:t>
            </a:r>
            <a:r>
              <a:rPr lang="en-US" sz="1800" dirty="0"/>
              <a:t>comparison was </a:t>
            </a:r>
            <a:r>
              <a:rPr lang="en-US" sz="1800" dirty="0" smtClean="0"/>
              <a:t>conducted </a:t>
            </a:r>
            <a:r>
              <a:rPr lang="en-US" sz="1800" dirty="0"/>
              <a:t>with the countries in the region, the </a:t>
            </a:r>
            <a:r>
              <a:rPr lang="en-US" sz="1800" dirty="0" smtClean="0"/>
              <a:t>candidate countries </a:t>
            </a:r>
            <a:r>
              <a:rPr lang="en-US" sz="1800" dirty="0"/>
              <a:t>for EU membership: Albania, </a:t>
            </a:r>
            <a:r>
              <a:rPr lang="en-US" sz="1800" dirty="0" smtClean="0"/>
              <a:t>Montenegro, North Macedonia and Serbia, according </a:t>
            </a:r>
            <a:r>
              <a:rPr lang="en-US" sz="1800" dirty="0"/>
              <a:t>to the possibilities enabled by the data availability.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8" y="968245"/>
            <a:ext cx="3890357" cy="5483170"/>
          </a:xfrm>
          <a:prstGeom prst="rect">
            <a:avLst/>
          </a:prstGeom>
        </p:spPr>
      </p:pic>
    </p:spTree>
    <p:extLst>
      <p:ext uri="{BB962C8B-B14F-4D97-AF65-F5344CB8AC3E}">
        <p14:creationId xmlns:p14="http://schemas.microsoft.com/office/powerpoint/2010/main" val="251727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0DF50EC-3274-43E6-86E6-933D82B00BB4}"/>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tretch>
            <a:fillRect/>
          </a:stretch>
        </p:blipFill>
        <p:spPr>
          <a:xfrm>
            <a:off x="626564" y="688932"/>
            <a:ext cx="10984801" cy="5473352"/>
          </a:xfrm>
        </p:spPr>
      </p:pic>
      <p:sp>
        <p:nvSpPr>
          <p:cNvPr id="7" name="Text Placeholder 6">
            <a:extLst>
              <a:ext uri="{FF2B5EF4-FFF2-40B4-BE49-F238E27FC236}">
                <a16:creationId xmlns:a16="http://schemas.microsoft.com/office/drawing/2014/main" id="{B25D43A9-34C2-4C88-89FD-3AF42E63BF7E}"/>
              </a:ext>
            </a:extLst>
          </p:cNvPr>
          <p:cNvSpPr>
            <a:spLocks noGrp="1"/>
          </p:cNvSpPr>
          <p:nvPr>
            <p:ph type="body" sz="quarter" idx="11"/>
          </p:nvPr>
        </p:nvSpPr>
        <p:spPr/>
        <p:txBody>
          <a:bodyPr/>
          <a:lstStyle/>
          <a:p>
            <a:pPr lvl="0"/>
            <a:r>
              <a:rPr lang="en-US" dirty="0" smtClean="0"/>
              <a:t>Photo 2021</a:t>
            </a:r>
            <a:endParaRPr lang="sr-Latn-RS" dirty="0"/>
          </a:p>
        </p:txBody>
      </p:sp>
      <p:sp>
        <p:nvSpPr>
          <p:cNvPr id="2" name="TextBox 1"/>
          <p:cNvSpPr txBox="1"/>
          <p:nvPr/>
        </p:nvSpPr>
        <p:spPr>
          <a:xfrm>
            <a:off x="6043351" y="2901141"/>
            <a:ext cx="2984269" cy="707886"/>
          </a:xfrm>
          <a:prstGeom prst="rect">
            <a:avLst/>
          </a:prstGeom>
          <a:noFill/>
        </p:spPr>
        <p:txBody>
          <a:bodyPr wrap="square" rtlCol="0">
            <a:spAutoFit/>
          </a:bodyPr>
          <a:lstStyle/>
          <a:p>
            <a:r>
              <a:rPr lang="en-US" sz="4000" dirty="0" smtClean="0"/>
              <a:t>THANK YOU.</a:t>
            </a:r>
            <a:endParaRPr lang="en-US" sz="4000" dirty="0"/>
          </a:p>
        </p:txBody>
      </p:sp>
    </p:spTree>
    <p:extLst>
      <p:ext uri="{BB962C8B-B14F-4D97-AF65-F5344CB8AC3E}">
        <p14:creationId xmlns:p14="http://schemas.microsoft.com/office/powerpoint/2010/main" val="30979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444</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Calibri Light</vt:lpstr>
      <vt:lpstr>Wingdings</vt:lpstr>
      <vt:lpstr>Office Theme</vt:lpstr>
      <vt:lpstr>Use of Eurostat Open Data for EU SDG Reporting ‒ Serbia case ‒</vt:lpstr>
      <vt:lpstr>PowerPoint Presentation</vt:lpstr>
      <vt:lpstr>PowerPoint Presentation</vt:lpstr>
      <vt:lpstr>PowerPoint Presentation</vt:lpstr>
      <vt:lpstr>PowerPoint Presentation</vt:lpstr>
      <vt:lpstr>PowerPoint Presentation</vt:lpstr>
      <vt:lpstr>PowerPoint Presentation</vt:lpstr>
    </vt:vector>
  </TitlesOfParts>
  <Company>Statistical Office of the Republic of Serbia</Company>
  <LinksUpToDate>false</LinksUpToDate>
  <SharedDoc>false</SharedDoc>
  <HyperlinkBase>https://vladica.in.rs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Eurostat Open Data for EU SDG reporting - Serbia case</dc:title>
  <dc:subject>Sustainathon 2023</dc:subject>
  <dc:creator>Vladica Jankovic</dc:creator>
  <cp:lastModifiedBy>Vladica Jankovic</cp:lastModifiedBy>
  <cp:revision>121</cp:revision>
  <dcterms:created xsi:type="dcterms:W3CDTF">2021-04-09T13:27:41Z</dcterms:created>
  <dcterms:modified xsi:type="dcterms:W3CDTF">2023-09-12T07:51:06Z</dcterms:modified>
</cp:coreProperties>
</file>